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sldIdLst>
    <p:sldId id="350" r:id="rId5"/>
    <p:sldId id="256" r:id="rId6"/>
    <p:sldId id="273" r:id="rId7"/>
    <p:sldId id="264" r:id="rId8"/>
    <p:sldId id="373" r:id="rId9"/>
    <p:sldId id="315" r:id="rId10"/>
    <p:sldId id="316" r:id="rId11"/>
    <p:sldId id="318" r:id="rId12"/>
    <p:sldId id="319" r:id="rId13"/>
    <p:sldId id="280" r:id="rId14"/>
    <p:sldId id="270" r:id="rId15"/>
    <p:sldId id="346" r:id="rId16"/>
    <p:sldId id="261" r:id="rId17"/>
    <p:sldId id="262" r:id="rId18"/>
    <p:sldId id="259" r:id="rId19"/>
    <p:sldId id="260" r:id="rId20"/>
    <p:sldId id="263" r:id="rId21"/>
    <p:sldId id="271" r:id="rId22"/>
    <p:sldId id="275" r:id="rId23"/>
    <p:sldId id="267" r:id="rId24"/>
    <p:sldId id="321" r:id="rId25"/>
    <p:sldId id="322" r:id="rId26"/>
    <p:sldId id="336" r:id="rId27"/>
    <p:sldId id="337" r:id="rId28"/>
    <p:sldId id="338" r:id="rId29"/>
    <p:sldId id="339" r:id="rId30"/>
    <p:sldId id="268" r:id="rId31"/>
    <p:sldId id="295" r:id="rId32"/>
    <p:sldId id="296" r:id="rId33"/>
    <p:sldId id="347" r:id="rId34"/>
    <p:sldId id="305" r:id="rId35"/>
    <p:sldId id="306" r:id="rId36"/>
    <p:sldId id="369" r:id="rId37"/>
    <p:sldId id="370" r:id="rId38"/>
    <p:sldId id="308" r:id="rId39"/>
    <p:sldId id="309" r:id="rId40"/>
    <p:sldId id="313" r:id="rId41"/>
    <p:sldId id="310" r:id="rId42"/>
    <p:sldId id="311" r:id="rId43"/>
    <p:sldId id="372" r:id="rId44"/>
    <p:sldId id="287" r:id="rId45"/>
    <p:sldId id="292" r:id="rId46"/>
    <p:sldId id="340" r:id="rId47"/>
    <p:sldId id="341" r:id="rId48"/>
    <p:sldId id="342" r:id="rId49"/>
    <p:sldId id="343" r:id="rId50"/>
    <p:sldId id="294" r:id="rId51"/>
    <p:sldId id="276" r:id="rId52"/>
    <p:sldId id="269" r:id="rId53"/>
    <p:sldId id="300" r:id="rId54"/>
    <p:sldId id="344" r:id="rId55"/>
    <p:sldId id="298" r:id="rId56"/>
    <p:sldId id="374" r:id="rId57"/>
    <p:sldId id="301" r:id="rId58"/>
    <p:sldId id="345" r:id="rId59"/>
    <p:sldId id="351" r:id="rId60"/>
    <p:sldId id="352" r:id="rId61"/>
    <p:sldId id="353" r:id="rId62"/>
    <p:sldId id="354" r:id="rId63"/>
    <p:sldId id="355" r:id="rId64"/>
    <p:sldId id="356" r:id="rId65"/>
    <p:sldId id="357" r:id="rId66"/>
    <p:sldId id="358" r:id="rId67"/>
    <p:sldId id="359" r:id="rId68"/>
    <p:sldId id="360" r:id="rId69"/>
    <p:sldId id="361" r:id="rId70"/>
    <p:sldId id="363" r:id="rId71"/>
    <p:sldId id="364" r:id="rId72"/>
    <p:sldId id="365" r:id="rId7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0">
          <p15:clr>
            <a:srgbClr val="A4A3A4"/>
          </p15:clr>
        </p15:guide>
        <p15:guide id="2" pos="585">
          <p15:clr>
            <a:srgbClr val="A4A3A4"/>
          </p15:clr>
        </p15:guide>
        <p15:guide id="3" pos="384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ke Willemsen" initials="MW" lastIdx="9" clrIdx="0">
    <p:extLst/>
  </p:cmAuthor>
  <p:cmAuthor id="2" name="Linda Schonewille" initials="LS" lastIdx="20" clrIdx="1">
    <p:extLst/>
  </p:cmAuthor>
  <p:cmAuthor id="3" name="Nicole Verdoes" initials="NV" lastIdx="25" clrIdx="2">
    <p:extLst/>
  </p:cmAuthor>
  <p:cmAuthor id="4" name="Karin Hendrikse" initials="KH"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C2E3"/>
    <a:srgbClr val="D93C3D"/>
    <a:srgbClr val="4C4C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7" autoAdjust="0"/>
    <p:restoredTop sz="74053" autoAdjust="0"/>
  </p:normalViewPr>
  <p:slideViewPr>
    <p:cSldViewPr snapToGrid="0">
      <p:cViewPr varScale="1">
        <p:scale>
          <a:sx n="62" d="100"/>
          <a:sy n="62" d="100"/>
        </p:scale>
        <p:origin x="200" y="240"/>
      </p:cViewPr>
      <p:guideLst>
        <p:guide orient="horz" pos="2320"/>
        <p:guide pos="585"/>
        <p:guide pos="38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notesMaster" Target="notesMasters/notesMaster1.xml"/><Relationship Id="rId75" Type="http://schemas.openxmlformats.org/officeDocument/2006/relationships/commentAuthors" Target="commentAuthors.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4FF55-A12C-364C-9BB2-8C5C0196BCB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nl-NL"/>
        </a:p>
      </dgm:t>
    </dgm:pt>
    <dgm:pt modelId="{AC6F1012-47F4-694C-87A9-51E26E045E41}">
      <dgm:prSet phldrT="[Tekst]" custT="1"/>
      <dgm:spPr/>
      <dgm:t>
        <a:bodyPr/>
        <a:lstStyle/>
        <a:p>
          <a:r>
            <a:rPr lang="nl-NL" sz="1800" b="1">
              <a:latin typeface="+mj-lt"/>
            </a:rPr>
            <a:t>1</a:t>
          </a:r>
          <a:endParaRPr lang="nl-NL" sz="1800" b="1" dirty="0">
            <a:latin typeface="+mj-lt"/>
          </a:endParaRPr>
        </a:p>
      </dgm:t>
    </dgm:pt>
    <dgm:pt modelId="{497E1E60-9391-2F42-A672-3408604F1802}" type="parTrans" cxnId="{16C4AF5D-27E9-6744-99D4-61F1EF1A7DAF}">
      <dgm:prSet/>
      <dgm:spPr/>
      <dgm:t>
        <a:bodyPr/>
        <a:lstStyle/>
        <a:p>
          <a:endParaRPr lang="nl-NL" sz="1800">
            <a:solidFill>
              <a:schemeClr val="tx1"/>
            </a:solidFill>
          </a:endParaRPr>
        </a:p>
      </dgm:t>
    </dgm:pt>
    <dgm:pt modelId="{6F8B959D-99F0-C14F-9ED8-BE9440163A4B}" type="sibTrans" cxnId="{16C4AF5D-27E9-6744-99D4-61F1EF1A7DAF}">
      <dgm:prSet/>
      <dgm:spPr/>
      <dgm:t>
        <a:bodyPr/>
        <a:lstStyle/>
        <a:p>
          <a:endParaRPr lang="nl-NL" sz="1800">
            <a:solidFill>
              <a:schemeClr val="tx1"/>
            </a:solidFill>
          </a:endParaRPr>
        </a:p>
      </dgm:t>
    </dgm:pt>
    <dgm:pt modelId="{FA4F504A-E70A-E84C-823B-EF47D0152C7C}">
      <dgm:prSet phldrT="[Tekst]" custT="1"/>
      <dgm:spPr/>
      <dgm:t>
        <a:bodyPr/>
        <a:lstStyle/>
        <a:p>
          <a:pPr>
            <a:buClr>
              <a:srgbClr val="D93C3D"/>
            </a:buClr>
            <a:buFont typeface="Wingdings" panose="05000000000000000000" pitchFamily="2" charset="2"/>
            <a:buNone/>
          </a:pPr>
          <a:r>
            <a:rPr lang="nl-NL" sz="1800" dirty="0">
              <a:latin typeface="+mj-lt"/>
            </a:rPr>
            <a:t>Inspireren en motiveren	</a:t>
          </a:r>
        </a:p>
      </dgm:t>
    </dgm:pt>
    <dgm:pt modelId="{5E64FC96-FC11-CE49-ABF5-3ACFA8D2A23F}" type="parTrans" cxnId="{F03E3024-D2AD-184D-ACBD-F5E28F8C8EBB}">
      <dgm:prSet/>
      <dgm:spPr/>
      <dgm:t>
        <a:bodyPr/>
        <a:lstStyle/>
        <a:p>
          <a:endParaRPr lang="nl-NL" sz="1800">
            <a:solidFill>
              <a:schemeClr val="tx1"/>
            </a:solidFill>
          </a:endParaRPr>
        </a:p>
      </dgm:t>
    </dgm:pt>
    <dgm:pt modelId="{A806DE77-D8C1-AD40-99E3-C9A627ACFC9F}" type="sibTrans" cxnId="{F03E3024-D2AD-184D-ACBD-F5E28F8C8EBB}">
      <dgm:prSet/>
      <dgm:spPr/>
      <dgm:t>
        <a:bodyPr/>
        <a:lstStyle/>
        <a:p>
          <a:endParaRPr lang="nl-NL" sz="1800">
            <a:solidFill>
              <a:schemeClr val="tx1"/>
            </a:solidFill>
          </a:endParaRPr>
        </a:p>
      </dgm:t>
    </dgm:pt>
    <dgm:pt modelId="{A7C4D6F8-9E5B-5C47-8F92-1E91640C0896}">
      <dgm:prSet phldrT="[Tekst]" custT="1"/>
      <dgm:spPr/>
      <dgm:t>
        <a:bodyPr/>
        <a:lstStyle/>
        <a:p>
          <a:r>
            <a:rPr lang="nl-NL" sz="1800" b="1">
              <a:latin typeface="+mj-lt"/>
            </a:rPr>
            <a:t>2</a:t>
          </a:r>
          <a:endParaRPr lang="nl-NL" sz="1800" b="1" dirty="0">
            <a:latin typeface="+mj-lt"/>
          </a:endParaRPr>
        </a:p>
      </dgm:t>
    </dgm:pt>
    <dgm:pt modelId="{9264608C-F4DC-E747-A5FE-054D0F2B66D8}" type="parTrans" cxnId="{0C639396-F615-D845-9B72-808291747427}">
      <dgm:prSet/>
      <dgm:spPr/>
      <dgm:t>
        <a:bodyPr/>
        <a:lstStyle/>
        <a:p>
          <a:endParaRPr lang="nl-NL" sz="1800">
            <a:solidFill>
              <a:schemeClr val="tx1"/>
            </a:solidFill>
          </a:endParaRPr>
        </a:p>
      </dgm:t>
    </dgm:pt>
    <dgm:pt modelId="{326E83C6-C255-B24E-9FBA-4A6BCD1A8589}" type="sibTrans" cxnId="{0C639396-F615-D845-9B72-808291747427}">
      <dgm:prSet/>
      <dgm:spPr/>
      <dgm:t>
        <a:bodyPr/>
        <a:lstStyle/>
        <a:p>
          <a:endParaRPr lang="nl-NL" sz="1800">
            <a:solidFill>
              <a:schemeClr val="tx1"/>
            </a:solidFill>
          </a:endParaRPr>
        </a:p>
      </dgm:t>
    </dgm:pt>
    <dgm:pt modelId="{BEA2E06B-A000-6943-AA8A-D1CEF23CD951}">
      <dgm:prSet phldrT="[Tekst]" custT="1"/>
      <dgm:spPr/>
      <dgm:t>
        <a:bodyPr/>
        <a:lstStyle/>
        <a:p>
          <a:pPr>
            <a:buClr>
              <a:srgbClr val="D93C3D"/>
            </a:buClr>
            <a:buFont typeface="Wingdings" panose="05000000000000000000" pitchFamily="2" charset="2"/>
            <a:buNone/>
          </a:pPr>
          <a:r>
            <a:rPr lang="nl-NL" sz="1800" dirty="0">
              <a:latin typeface="+mj-lt"/>
            </a:rPr>
            <a:t>Bestuurlijk draagvlak: hoe krijg</a:t>
          </a:r>
          <a:r>
            <a:rPr lang="nl-NL" sz="1800" baseline="0" dirty="0">
              <a:latin typeface="+mj-lt"/>
            </a:rPr>
            <a:t> je iedereen mee?</a:t>
          </a:r>
          <a:endParaRPr lang="nl-NL" sz="1800" dirty="0">
            <a:latin typeface="+mj-lt"/>
          </a:endParaRPr>
        </a:p>
      </dgm:t>
    </dgm:pt>
    <dgm:pt modelId="{5E768B33-C2FE-9D48-826B-CBDCD6410F3C}" type="parTrans" cxnId="{65BCCE30-8054-934D-BC92-5E5A58B61FD6}">
      <dgm:prSet/>
      <dgm:spPr/>
      <dgm:t>
        <a:bodyPr/>
        <a:lstStyle/>
        <a:p>
          <a:endParaRPr lang="nl-NL" sz="1800">
            <a:solidFill>
              <a:schemeClr val="tx1"/>
            </a:solidFill>
          </a:endParaRPr>
        </a:p>
      </dgm:t>
    </dgm:pt>
    <dgm:pt modelId="{1E457B38-EB6A-0840-B43A-C33EED7ACEF6}" type="sibTrans" cxnId="{65BCCE30-8054-934D-BC92-5E5A58B61FD6}">
      <dgm:prSet/>
      <dgm:spPr/>
      <dgm:t>
        <a:bodyPr/>
        <a:lstStyle/>
        <a:p>
          <a:endParaRPr lang="nl-NL" sz="1800">
            <a:solidFill>
              <a:schemeClr val="tx1"/>
            </a:solidFill>
          </a:endParaRPr>
        </a:p>
      </dgm:t>
    </dgm:pt>
    <dgm:pt modelId="{877F0C11-F2E4-7A4D-AB70-C8AB51B47E72}">
      <dgm:prSet phldrT="[Tekst]" custT="1"/>
      <dgm:spPr/>
      <dgm:t>
        <a:bodyPr/>
        <a:lstStyle/>
        <a:p>
          <a:r>
            <a:rPr lang="nl-NL" sz="1800" b="1">
              <a:latin typeface="+mj-lt"/>
            </a:rPr>
            <a:t>3</a:t>
          </a:r>
          <a:endParaRPr lang="nl-NL" sz="1800" b="1" dirty="0">
            <a:latin typeface="+mj-lt"/>
          </a:endParaRPr>
        </a:p>
      </dgm:t>
    </dgm:pt>
    <dgm:pt modelId="{5787F46B-1893-7A40-BBEA-51E399D4741A}" type="parTrans" cxnId="{68A8E3A1-41C1-554D-80E6-81C11BE8BCAB}">
      <dgm:prSet/>
      <dgm:spPr/>
      <dgm:t>
        <a:bodyPr/>
        <a:lstStyle/>
        <a:p>
          <a:endParaRPr lang="nl-NL" sz="1800">
            <a:solidFill>
              <a:schemeClr val="tx1"/>
            </a:solidFill>
          </a:endParaRPr>
        </a:p>
      </dgm:t>
    </dgm:pt>
    <dgm:pt modelId="{F49F714A-742E-4A44-99D9-810DC702FF26}" type="sibTrans" cxnId="{68A8E3A1-41C1-554D-80E6-81C11BE8BCAB}">
      <dgm:prSet/>
      <dgm:spPr/>
      <dgm:t>
        <a:bodyPr/>
        <a:lstStyle/>
        <a:p>
          <a:endParaRPr lang="nl-NL" sz="1800">
            <a:solidFill>
              <a:schemeClr val="tx1"/>
            </a:solidFill>
          </a:endParaRPr>
        </a:p>
      </dgm:t>
    </dgm:pt>
    <dgm:pt modelId="{4852522C-C1F7-C744-8DE8-E1F7B53E7432}">
      <dgm:prSet phldrT="[Tekst]" custT="1"/>
      <dgm:spPr/>
      <dgm:t>
        <a:bodyPr/>
        <a:lstStyle/>
        <a:p>
          <a:pPr>
            <a:buClr>
              <a:srgbClr val="D93C3D"/>
            </a:buClr>
            <a:buFont typeface="Wingdings" panose="05000000000000000000" pitchFamily="2" charset="2"/>
            <a:buNone/>
          </a:pPr>
          <a:r>
            <a:rPr lang="nl-NL" sz="1800" dirty="0">
              <a:latin typeface="+mj-lt"/>
            </a:rPr>
            <a:t>Het vinden van </a:t>
          </a:r>
          <a:r>
            <a:rPr lang="nl-NL" sz="1800" baseline="0" dirty="0">
              <a:latin typeface="+mj-lt"/>
            </a:rPr>
            <a:t>medestanders en ambassadeurs</a:t>
          </a:r>
          <a:endParaRPr lang="nl-NL" sz="1800" dirty="0">
            <a:latin typeface="+mj-lt"/>
          </a:endParaRPr>
        </a:p>
      </dgm:t>
    </dgm:pt>
    <dgm:pt modelId="{82546C07-C0BE-E840-B952-C036B60C7EDB}" type="parTrans" cxnId="{C8CEC2E3-56ED-7949-A048-25D20ECC9743}">
      <dgm:prSet/>
      <dgm:spPr/>
      <dgm:t>
        <a:bodyPr/>
        <a:lstStyle/>
        <a:p>
          <a:endParaRPr lang="nl-NL" sz="1800">
            <a:solidFill>
              <a:schemeClr val="tx1"/>
            </a:solidFill>
          </a:endParaRPr>
        </a:p>
      </dgm:t>
    </dgm:pt>
    <dgm:pt modelId="{4C701A5D-5D58-D04D-8E1D-7A8271C077FE}" type="sibTrans" cxnId="{C8CEC2E3-56ED-7949-A048-25D20ECC9743}">
      <dgm:prSet/>
      <dgm:spPr/>
      <dgm:t>
        <a:bodyPr/>
        <a:lstStyle/>
        <a:p>
          <a:endParaRPr lang="nl-NL" sz="1800">
            <a:solidFill>
              <a:schemeClr val="tx1"/>
            </a:solidFill>
          </a:endParaRPr>
        </a:p>
      </dgm:t>
    </dgm:pt>
    <dgm:pt modelId="{72685E73-08AD-474D-A4AD-0FDB46024630}">
      <dgm:prSet phldrT="[Tekst]" custT="1"/>
      <dgm:spPr/>
      <dgm:t>
        <a:bodyPr/>
        <a:lstStyle/>
        <a:p>
          <a:r>
            <a:rPr lang="nl-NL" sz="1800" b="1">
              <a:latin typeface="+mj-lt"/>
            </a:rPr>
            <a:t>4</a:t>
          </a:r>
          <a:endParaRPr lang="nl-NL" sz="1800" b="1" dirty="0">
            <a:latin typeface="+mj-lt"/>
          </a:endParaRPr>
        </a:p>
      </dgm:t>
    </dgm:pt>
    <dgm:pt modelId="{F2E9FAAF-5DEB-CF4C-9F7A-A9AAACD9E6B5}" type="parTrans" cxnId="{29854B5B-12D5-4741-86B7-24369E16DDB2}">
      <dgm:prSet/>
      <dgm:spPr/>
      <dgm:t>
        <a:bodyPr/>
        <a:lstStyle/>
        <a:p>
          <a:endParaRPr lang="nl-NL" sz="1800">
            <a:solidFill>
              <a:schemeClr val="tx1"/>
            </a:solidFill>
          </a:endParaRPr>
        </a:p>
      </dgm:t>
    </dgm:pt>
    <dgm:pt modelId="{6245BD93-278C-4E44-85D2-5A524BC5F603}" type="sibTrans" cxnId="{29854B5B-12D5-4741-86B7-24369E16DDB2}">
      <dgm:prSet/>
      <dgm:spPr/>
      <dgm:t>
        <a:bodyPr/>
        <a:lstStyle/>
        <a:p>
          <a:endParaRPr lang="nl-NL" sz="1800">
            <a:solidFill>
              <a:schemeClr val="tx1"/>
            </a:solidFill>
          </a:endParaRPr>
        </a:p>
      </dgm:t>
    </dgm:pt>
    <dgm:pt modelId="{4DE79BD1-179B-0C44-B601-5AB2DF4A497C}">
      <dgm:prSet phldrT="[Tekst]" custT="1"/>
      <dgm:spPr/>
      <dgm:t>
        <a:bodyPr/>
        <a:lstStyle/>
        <a:p>
          <a:pPr>
            <a:buClr>
              <a:srgbClr val="D93C3D"/>
            </a:buClr>
            <a:buFont typeface="Wingdings" panose="05000000000000000000" pitchFamily="2" charset="2"/>
            <a:buNone/>
          </a:pPr>
          <a:r>
            <a:rPr lang="nl-NL" sz="1800" dirty="0">
              <a:latin typeface="+mj-lt"/>
            </a:rPr>
            <a:t>Communicatie en PR</a:t>
          </a:r>
        </a:p>
      </dgm:t>
    </dgm:pt>
    <dgm:pt modelId="{42644C9B-1133-254D-B346-E6D2A26A606E}" type="parTrans" cxnId="{9F742EB2-C7A6-1740-8EE6-15B18E55B2F5}">
      <dgm:prSet/>
      <dgm:spPr/>
      <dgm:t>
        <a:bodyPr/>
        <a:lstStyle/>
        <a:p>
          <a:endParaRPr lang="nl-NL" sz="1800">
            <a:solidFill>
              <a:schemeClr val="tx1"/>
            </a:solidFill>
          </a:endParaRPr>
        </a:p>
      </dgm:t>
    </dgm:pt>
    <dgm:pt modelId="{9713120F-E931-D943-8691-0C9541A2095C}" type="sibTrans" cxnId="{9F742EB2-C7A6-1740-8EE6-15B18E55B2F5}">
      <dgm:prSet/>
      <dgm:spPr/>
      <dgm:t>
        <a:bodyPr/>
        <a:lstStyle/>
        <a:p>
          <a:endParaRPr lang="nl-NL" sz="1800">
            <a:solidFill>
              <a:schemeClr val="tx1"/>
            </a:solidFill>
          </a:endParaRPr>
        </a:p>
      </dgm:t>
    </dgm:pt>
    <dgm:pt modelId="{2CDB4256-51A0-3A45-93C9-3FA31F7306D6}">
      <dgm:prSet phldrT="[Tekst]" custT="1"/>
      <dgm:spPr/>
      <dgm:t>
        <a:bodyPr/>
        <a:lstStyle/>
        <a:p>
          <a:r>
            <a:rPr lang="nl-NL" sz="1800" b="1">
              <a:latin typeface="+mj-lt"/>
            </a:rPr>
            <a:t>5</a:t>
          </a:r>
          <a:endParaRPr lang="nl-NL" sz="1800" b="1" dirty="0">
            <a:latin typeface="+mj-lt"/>
          </a:endParaRPr>
        </a:p>
      </dgm:t>
    </dgm:pt>
    <dgm:pt modelId="{894A2042-8270-2B4A-B9CF-4D929AE40AA1}" type="parTrans" cxnId="{3821281A-CD51-8542-8178-22295A62F959}">
      <dgm:prSet/>
      <dgm:spPr/>
      <dgm:t>
        <a:bodyPr/>
        <a:lstStyle/>
        <a:p>
          <a:endParaRPr lang="nl-NL" sz="1800">
            <a:solidFill>
              <a:schemeClr val="tx1"/>
            </a:solidFill>
          </a:endParaRPr>
        </a:p>
      </dgm:t>
    </dgm:pt>
    <dgm:pt modelId="{ADED2B9E-7E46-2E4A-8CF6-B2F83F8D2986}" type="sibTrans" cxnId="{3821281A-CD51-8542-8178-22295A62F959}">
      <dgm:prSet/>
      <dgm:spPr/>
      <dgm:t>
        <a:bodyPr/>
        <a:lstStyle/>
        <a:p>
          <a:endParaRPr lang="nl-NL" sz="1800">
            <a:solidFill>
              <a:schemeClr val="tx1"/>
            </a:solidFill>
          </a:endParaRPr>
        </a:p>
      </dgm:t>
    </dgm:pt>
    <dgm:pt modelId="{1AA5778D-7F83-3140-A6A7-0D3BB708ED29}">
      <dgm:prSet phldrT="[Tekst]" custT="1"/>
      <dgm:spPr/>
      <dgm:t>
        <a:bodyPr/>
        <a:lstStyle/>
        <a:p>
          <a:pPr>
            <a:buClr>
              <a:srgbClr val="D93C3D"/>
            </a:buClr>
            <a:buNone/>
          </a:pPr>
          <a:r>
            <a:rPr lang="nl-NL" sz="1800" dirty="0">
              <a:latin typeface="+mj-lt"/>
            </a:rPr>
            <a:t>Vernieuwen: blijf creatief, doe week- of maandaanbiedingen</a:t>
          </a:r>
        </a:p>
      </dgm:t>
    </dgm:pt>
    <dgm:pt modelId="{50A77614-ABDE-E349-B377-228EEB8917A0}" type="parTrans" cxnId="{E2D13C1A-6A10-E748-A043-7E5163084F87}">
      <dgm:prSet/>
      <dgm:spPr/>
      <dgm:t>
        <a:bodyPr/>
        <a:lstStyle/>
        <a:p>
          <a:endParaRPr lang="nl-NL" sz="1800">
            <a:solidFill>
              <a:schemeClr val="tx1"/>
            </a:solidFill>
          </a:endParaRPr>
        </a:p>
      </dgm:t>
    </dgm:pt>
    <dgm:pt modelId="{3233E6F4-CF7C-E340-8682-685F7BA06E10}" type="sibTrans" cxnId="{E2D13C1A-6A10-E748-A043-7E5163084F87}">
      <dgm:prSet/>
      <dgm:spPr/>
      <dgm:t>
        <a:bodyPr/>
        <a:lstStyle/>
        <a:p>
          <a:endParaRPr lang="nl-NL" sz="1800">
            <a:solidFill>
              <a:schemeClr val="tx1"/>
            </a:solidFill>
          </a:endParaRPr>
        </a:p>
      </dgm:t>
    </dgm:pt>
    <dgm:pt modelId="{F585348E-3DDE-0E46-A48B-00E8474B46C0}" type="pres">
      <dgm:prSet presAssocID="{1804FF55-A12C-364C-9BB2-8C5C0196BCB2}" presName="linearFlow" presStyleCnt="0">
        <dgm:presLayoutVars>
          <dgm:dir/>
          <dgm:animLvl val="lvl"/>
          <dgm:resizeHandles val="exact"/>
        </dgm:presLayoutVars>
      </dgm:prSet>
      <dgm:spPr/>
      <dgm:t>
        <a:bodyPr/>
        <a:lstStyle/>
        <a:p>
          <a:endParaRPr lang="nl-NL"/>
        </a:p>
      </dgm:t>
    </dgm:pt>
    <dgm:pt modelId="{7287F166-5C09-D949-8B90-F589D0CC5EE5}" type="pres">
      <dgm:prSet presAssocID="{AC6F1012-47F4-694C-87A9-51E26E045E41}" presName="composite" presStyleCnt="0"/>
      <dgm:spPr/>
    </dgm:pt>
    <dgm:pt modelId="{8B85BC7B-6F05-9945-A153-EE116A359963}" type="pres">
      <dgm:prSet presAssocID="{AC6F1012-47F4-694C-87A9-51E26E045E41}" presName="parentText" presStyleLbl="alignNode1" presStyleIdx="0" presStyleCnt="5">
        <dgm:presLayoutVars>
          <dgm:chMax val="1"/>
          <dgm:bulletEnabled val="1"/>
        </dgm:presLayoutVars>
      </dgm:prSet>
      <dgm:spPr/>
      <dgm:t>
        <a:bodyPr/>
        <a:lstStyle/>
        <a:p>
          <a:endParaRPr lang="nl-NL"/>
        </a:p>
      </dgm:t>
    </dgm:pt>
    <dgm:pt modelId="{01E4B74D-7A80-7542-8EA4-5B551561D3AA}" type="pres">
      <dgm:prSet presAssocID="{AC6F1012-47F4-694C-87A9-51E26E045E41}" presName="descendantText" presStyleLbl="alignAcc1" presStyleIdx="0" presStyleCnt="5">
        <dgm:presLayoutVars>
          <dgm:bulletEnabled val="1"/>
        </dgm:presLayoutVars>
      </dgm:prSet>
      <dgm:spPr/>
      <dgm:t>
        <a:bodyPr/>
        <a:lstStyle/>
        <a:p>
          <a:endParaRPr lang="nl-NL"/>
        </a:p>
      </dgm:t>
    </dgm:pt>
    <dgm:pt modelId="{D9B6BDEE-3880-C34D-B7D0-DFC631EB72EF}" type="pres">
      <dgm:prSet presAssocID="{6F8B959D-99F0-C14F-9ED8-BE9440163A4B}" presName="sp" presStyleCnt="0"/>
      <dgm:spPr/>
    </dgm:pt>
    <dgm:pt modelId="{FCCF38F7-7AD1-BB47-8959-16AA0C28D6C3}" type="pres">
      <dgm:prSet presAssocID="{A7C4D6F8-9E5B-5C47-8F92-1E91640C0896}" presName="composite" presStyleCnt="0"/>
      <dgm:spPr/>
    </dgm:pt>
    <dgm:pt modelId="{F82EF251-FB42-864D-936C-50DA7BB18B4D}" type="pres">
      <dgm:prSet presAssocID="{A7C4D6F8-9E5B-5C47-8F92-1E91640C0896}" presName="parentText" presStyleLbl="alignNode1" presStyleIdx="1" presStyleCnt="5">
        <dgm:presLayoutVars>
          <dgm:chMax val="1"/>
          <dgm:bulletEnabled val="1"/>
        </dgm:presLayoutVars>
      </dgm:prSet>
      <dgm:spPr/>
      <dgm:t>
        <a:bodyPr/>
        <a:lstStyle/>
        <a:p>
          <a:endParaRPr lang="nl-NL"/>
        </a:p>
      </dgm:t>
    </dgm:pt>
    <dgm:pt modelId="{B84B55C2-6D46-6D4F-B49F-67505CF6BE4F}" type="pres">
      <dgm:prSet presAssocID="{A7C4D6F8-9E5B-5C47-8F92-1E91640C0896}" presName="descendantText" presStyleLbl="alignAcc1" presStyleIdx="1" presStyleCnt="5">
        <dgm:presLayoutVars>
          <dgm:bulletEnabled val="1"/>
        </dgm:presLayoutVars>
      </dgm:prSet>
      <dgm:spPr/>
      <dgm:t>
        <a:bodyPr/>
        <a:lstStyle/>
        <a:p>
          <a:endParaRPr lang="nl-NL"/>
        </a:p>
      </dgm:t>
    </dgm:pt>
    <dgm:pt modelId="{9DFD4B37-7B18-474C-BFE2-FF8B0BD20189}" type="pres">
      <dgm:prSet presAssocID="{326E83C6-C255-B24E-9FBA-4A6BCD1A8589}" presName="sp" presStyleCnt="0"/>
      <dgm:spPr/>
    </dgm:pt>
    <dgm:pt modelId="{80573E77-952A-BC4B-BCF6-A8B9D65A6AC1}" type="pres">
      <dgm:prSet presAssocID="{877F0C11-F2E4-7A4D-AB70-C8AB51B47E72}" presName="composite" presStyleCnt="0"/>
      <dgm:spPr/>
    </dgm:pt>
    <dgm:pt modelId="{45302838-C351-DF44-A441-8B18DC22B0AA}" type="pres">
      <dgm:prSet presAssocID="{877F0C11-F2E4-7A4D-AB70-C8AB51B47E72}" presName="parentText" presStyleLbl="alignNode1" presStyleIdx="2" presStyleCnt="5">
        <dgm:presLayoutVars>
          <dgm:chMax val="1"/>
          <dgm:bulletEnabled val="1"/>
        </dgm:presLayoutVars>
      </dgm:prSet>
      <dgm:spPr/>
      <dgm:t>
        <a:bodyPr/>
        <a:lstStyle/>
        <a:p>
          <a:endParaRPr lang="nl-NL"/>
        </a:p>
      </dgm:t>
    </dgm:pt>
    <dgm:pt modelId="{207AA058-D653-8F4F-BB6A-B485BAC756F5}" type="pres">
      <dgm:prSet presAssocID="{877F0C11-F2E4-7A4D-AB70-C8AB51B47E72}" presName="descendantText" presStyleLbl="alignAcc1" presStyleIdx="2" presStyleCnt="5" custLinFactNeighborX="-162" custLinFactNeighborY="-247">
        <dgm:presLayoutVars>
          <dgm:bulletEnabled val="1"/>
        </dgm:presLayoutVars>
      </dgm:prSet>
      <dgm:spPr/>
      <dgm:t>
        <a:bodyPr/>
        <a:lstStyle/>
        <a:p>
          <a:endParaRPr lang="nl-NL"/>
        </a:p>
      </dgm:t>
    </dgm:pt>
    <dgm:pt modelId="{9150536D-4101-1A42-87BC-20C1DDABE255}" type="pres">
      <dgm:prSet presAssocID="{F49F714A-742E-4A44-99D9-810DC702FF26}" presName="sp" presStyleCnt="0"/>
      <dgm:spPr/>
    </dgm:pt>
    <dgm:pt modelId="{7E576769-6DCF-AD4F-8D50-3A7AEB6C57B4}" type="pres">
      <dgm:prSet presAssocID="{72685E73-08AD-474D-A4AD-0FDB46024630}" presName="composite" presStyleCnt="0"/>
      <dgm:spPr/>
    </dgm:pt>
    <dgm:pt modelId="{C1902727-2CA1-4F4F-A738-A33DDE392E33}" type="pres">
      <dgm:prSet presAssocID="{72685E73-08AD-474D-A4AD-0FDB46024630}" presName="parentText" presStyleLbl="alignNode1" presStyleIdx="3" presStyleCnt="5">
        <dgm:presLayoutVars>
          <dgm:chMax val="1"/>
          <dgm:bulletEnabled val="1"/>
        </dgm:presLayoutVars>
      </dgm:prSet>
      <dgm:spPr/>
      <dgm:t>
        <a:bodyPr/>
        <a:lstStyle/>
        <a:p>
          <a:endParaRPr lang="nl-NL"/>
        </a:p>
      </dgm:t>
    </dgm:pt>
    <dgm:pt modelId="{493FC03D-2A29-774F-92A6-FFEA1B1E9E78}" type="pres">
      <dgm:prSet presAssocID="{72685E73-08AD-474D-A4AD-0FDB46024630}" presName="descendantText" presStyleLbl="alignAcc1" presStyleIdx="3" presStyleCnt="5">
        <dgm:presLayoutVars>
          <dgm:bulletEnabled val="1"/>
        </dgm:presLayoutVars>
      </dgm:prSet>
      <dgm:spPr/>
      <dgm:t>
        <a:bodyPr/>
        <a:lstStyle/>
        <a:p>
          <a:endParaRPr lang="nl-NL"/>
        </a:p>
      </dgm:t>
    </dgm:pt>
    <dgm:pt modelId="{D9228EE8-3E79-8F4B-AA83-D693EF3D5BC9}" type="pres">
      <dgm:prSet presAssocID="{6245BD93-278C-4E44-85D2-5A524BC5F603}" presName="sp" presStyleCnt="0"/>
      <dgm:spPr/>
    </dgm:pt>
    <dgm:pt modelId="{AB35A8E0-A066-F946-9327-5212CDC34549}" type="pres">
      <dgm:prSet presAssocID="{2CDB4256-51A0-3A45-93C9-3FA31F7306D6}" presName="composite" presStyleCnt="0"/>
      <dgm:spPr/>
    </dgm:pt>
    <dgm:pt modelId="{1FDF3FC1-FE36-1343-9C2D-9CBA304CDB34}" type="pres">
      <dgm:prSet presAssocID="{2CDB4256-51A0-3A45-93C9-3FA31F7306D6}" presName="parentText" presStyleLbl="alignNode1" presStyleIdx="4" presStyleCnt="5">
        <dgm:presLayoutVars>
          <dgm:chMax val="1"/>
          <dgm:bulletEnabled val="1"/>
        </dgm:presLayoutVars>
      </dgm:prSet>
      <dgm:spPr/>
      <dgm:t>
        <a:bodyPr/>
        <a:lstStyle/>
        <a:p>
          <a:endParaRPr lang="nl-NL"/>
        </a:p>
      </dgm:t>
    </dgm:pt>
    <dgm:pt modelId="{B31862E2-86BC-B14C-B436-557EF1755831}" type="pres">
      <dgm:prSet presAssocID="{2CDB4256-51A0-3A45-93C9-3FA31F7306D6}" presName="descendantText" presStyleLbl="alignAcc1" presStyleIdx="4" presStyleCnt="5">
        <dgm:presLayoutVars>
          <dgm:bulletEnabled val="1"/>
        </dgm:presLayoutVars>
      </dgm:prSet>
      <dgm:spPr/>
      <dgm:t>
        <a:bodyPr/>
        <a:lstStyle/>
        <a:p>
          <a:endParaRPr lang="nl-NL"/>
        </a:p>
      </dgm:t>
    </dgm:pt>
  </dgm:ptLst>
  <dgm:cxnLst>
    <dgm:cxn modelId="{16C4AF5D-27E9-6744-99D4-61F1EF1A7DAF}" srcId="{1804FF55-A12C-364C-9BB2-8C5C0196BCB2}" destId="{AC6F1012-47F4-694C-87A9-51E26E045E41}" srcOrd="0" destOrd="0" parTransId="{497E1E60-9391-2F42-A672-3408604F1802}" sibTransId="{6F8B959D-99F0-C14F-9ED8-BE9440163A4B}"/>
    <dgm:cxn modelId="{E2D13C1A-6A10-E748-A043-7E5163084F87}" srcId="{2CDB4256-51A0-3A45-93C9-3FA31F7306D6}" destId="{1AA5778D-7F83-3140-A6A7-0D3BB708ED29}" srcOrd="0" destOrd="0" parTransId="{50A77614-ABDE-E349-B377-228EEB8917A0}" sibTransId="{3233E6F4-CF7C-E340-8682-685F7BA06E10}"/>
    <dgm:cxn modelId="{C8CEC2E3-56ED-7949-A048-25D20ECC9743}" srcId="{877F0C11-F2E4-7A4D-AB70-C8AB51B47E72}" destId="{4852522C-C1F7-C744-8DE8-E1F7B53E7432}" srcOrd="0" destOrd="0" parTransId="{82546C07-C0BE-E840-B952-C036B60C7EDB}" sibTransId="{4C701A5D-5D58-D04D-8E1D-7A8271C077FE}"/>
    <dgm:cxn modelId="{9F742EB2-C7A6-1740-8EE6-15B18E55B2F5}" srcId="{72685E73-08AD-474D-A4AD-0FDB46024630}" destId="{4DE79BD1-179B-0C44-B601-5AB2DF4A497C}" srcOrd="0" destOrd="0" parTransId="{42644C9B-1133-254D-B346-E6D2A26A606E}" sibTransId="{9713120F-E931-D943-8691-0C9541A2095C}"/>
    <dgm:cxn modelId="{65BCCE30-8054-934D-BC92-5E5A58B61FD6}" srcId="{A7C4D6F8-9E5B-5C47-8F92-1E91640C0896}" destId="{BEA2E06B-A000-6943-AA8A-D1CEF23CD951}" srcOrd="0" destOrd="0" parTransId="{5E768B33-C2FE-9D48-826B-CBDCD6410F3C}" sibTransId="{1E457B38-EB6A-0840-B43A-C33EED7ACEF6}"/>
    <dgm:cxn modelId="{2F716C99-00D1-474C-93A3-D85472F03458}" type="presOf" srcId="{FA4F504A-E70A-E84C-823B-EF47D0152C7C}" destId="{01E4B74D-7A80-7542-8EA4-5B551561D3AA}" srcOrd="0" destOrd="0" presId="urn:microsoft.com/office/officeart/2005/8/layout/chevron2"/>
    <dgm:cxn modelId="{29854B5B-12D5-4741-86B7-24369E16DDB2}" srcId="{1804FF55-A12C-364C-9BB2-8C5C0196BCB2}" destId="{72685E73-08AD-474D-A4AD-0FDB46024630}" srcOrd="3" destOrd="0" parTransId="{F2E9FAAF-5DEB-CF4C-9F7A-A9AAACD9E6B5}" sibTransId="{6245BD93-278C-4E44-85D2-5A524BC5F603}"/>
    <dgm:cxn modelId="{3821281A-CD51-8542-8178-22295A62F959}" srcId="{1804FF55-A12C-364C-9BB2-8C5C0196BCB2}" destId="{2CDB4256-51A0-3A45-93C9-3FA31F7306D6}" srcOrd="4" destOrd="0" parTransId="{894A2042-8270-2B4A-B9CF-4D929AE40AA1}" sibTransId="{ADED2B9E-7E46-2E4A-8CF6-B2F83F8D2986}"/>
    <dgm:cxn modelId="{201566E0-9A90-8E4F-8091-66E01515DC0D}" type="presOf" srcId="{1804FF55-A12C-364C-9BB2-8C5C0196BCB2}" destId="{F585348E-3DDE-0E46-A48B-00E8474B46C0}" srcOrd="0" destOrd="0" presId="urn:microsoft.com/office/officeart/2005/8/layout/chevron2"/>
    <dgm:cxn modelId="{68A8E3A1-41C1-554D-80E6-81C11BE8BCAB}" srcId="{1804FF55-A12C-364C-9BB2-8C5C0196BCB2}" destId="{877F0C11-F2E4-7A4D-AB70-C8AB51B47E72}" srcOrd="2" destOrd="0" parTransId="{5787F46B-1893-7A40-BBEA-51E399D4741A}" sibTransId="{F49F714A-742E-4A44-99D9-810DC702FF26}"/>
    <dgm:cxn modelId="{0C639396-F615-D845-9B72-808291747427}" srcId="{1804FF55-A12C-364C-9BB2-8C5C0196BCB2}" destId="{A7C4D6F8-9E5B-5C47-8F92-1E91640C0896}" srcOrd="1" destOrd="0" parTransId="{9264608C-F4DC-E747-A5FE-054D0F2B66D8}" sibTransId="{326E83C6-C255-B24E-9FBA-4A6BCD1A8589}"/>
    <dgm:cxn modelId="{43231E0A-CB7F-F847-894A-7DEE7E2EEE1F}" type="presOf" srcId="{4DE79BD1-179B-0C44-B601-5AB2DF4A497C}" destId="{493FC03D-2A29-774F-92A6-FFEA1B1E9E78}" srcOrd="0" destOrd="0" presId="urn:microsoft.com/office/officeart/2005/8/layout/chevron2"/>
    <dgm:cxn modelId="{F03E3024-D2AD-184D-ACBD-F5E28F8C8EBB}" srcId="{AC6F1012-47F4-694C-87A9-51E26E045E41}" destId="{FA4F504A-E70A-E84C-823B-EF47D0152C7C}" srcOrd="0" destOrd="0" parTransId="{5E64FC96-FC11-CE49-ABF5-3ACFA8D2A23F}" sibTransId="{A806DE77-D8C1-AD40-99E3-C9A627ACFC9F}"/>
    <dgm:cxn modelId="{7E8CC361-29C6-0541-9DEA-EDE21FA8582E}" type="presOf" srcId="{2CDB4256-51A0-3A45-93C9-3FA31F7306D6}" destId="{1FDF3FC1-FE36-1343-9C2D-9CBA304CDB34}" srcOrd="0" destOrd="0" presId="urn:microsoft.com/office/officeart/2005/8/layout/chevron2"/>
    <dgm:cxn modelId="{07DF879C-A3E3-9C4C-A421-B4583821ADEB}" type="presOf" srcId="{877F0C11-F2E4-7A4D-AB70-C8AB51B47E72}" destId="{45302838-C351-DF44-A441-8B18DC22B0AA}" srcOrd="0" destOrd="0" presId="urn:microsoft.com/office/officeart/2005/8/layout/chevron2"/>
    <dgm:cxn modelId="{2679FD12-D7DD-6E48-8FD1-670F69C362CA}" type="presOf" srcId="{A7C4D6F8-9E5B-5C47-8F92-1E91640C0896}" destId="{F82EF251-FB42-864D-936C-50DA7BB18B4D}" srcOrd="0" destOrd="0" presId="urn:microsoft.com/office/officeart/2005/8/layout/chevron2"/>
    <dgm:cxn modelId="{2F078D96-E3B5-684A-92FA-0C2244C2A43A}" type="presOf" srcId="{4852522C-C1F7-C744-8DE8-E1F7B53E7432}" destId="{207AA058-D653-8F4F-BB6A-B485BAC756F5}" srcOrd="0" destOrd="0" presId="urn:microsoft.com/office/officeart/2005/8/layout/chevron2"/>
    <dgm:cxn modelId="{883A0F6C-CCBC-174A-8064-D1D1584B07C1}" type="presOf" srcId="{AC6F1012-47F4-694C-87A9-51E26E045E41}" destId="{8B85BC7B-6F05-9945-A153-EE116A359963}" srcOrd="0" destOrd="0" presId="urn:microsoft.com/office/officeart/2005/8/layout/chevron2"/>
    <dgm:cxn modelId="{87516EC7-1216-4647-AED9-2A2B0A0C606E}" type="presOf" srcId="{72685E73-08AD-474D-A4AD-0FDB46024630}" destId="{C1902727-2CA1-4F4F-A738-A33DDE392E33}" srcOrd="0" destOrd="0" presId="urn:microsoft.com/office/officeart/2005/8/layout/chevron2"/>
    <dgm:cxn modelId="{F78E7B93-C33C-DD40-BADF-B0A8F1D197C2}" type="presOf" srcId="{BEA2E06B-A000-6943-AA8A-D1CEF23CD951}" destId="{B84B55C2-6D46-6D4F-B49F-67505CF6BE4F}" srcOrd="0" destOrd="0" presId="urn:microsoft.com/office/officeart/2005/8/layout/chevron2"/>
    <dgm:cxn modelId="{C5A41A18-C4BF-3B42-9DEC-E9D777011C15}" type="presOf" srcId="{1AA5778D-7F83-3140-A6A7-0D3BB708ED29}" destId="{B31862E2-86BC-B14C-B436-557EF1755831}" srcOrd="0" destOrd="0" presId="urn:microsoft.com/office/officeart/2005/8/layout/chevron2"/>
    <dgm:cxn modelId="{5B55B03F-06BE-D645-9ADE-5E5D9BAE682A}" type="presParOf" srcId="{F585348E-3DDE-0E46-A48B-00E8474B46C0}" destId="{7287F166-5C09-D949-8B90-F589D0CC5EE5}" srcOrd="0" destOrd="0" presId="urn:microsoft.com/office/officeart/2005/8/layout/chevron2"/>
    <dgm:cxn modelId="{D748574B-086F-3342-ABF5-8080655E8099}" type="presParOf" srcId="{7287F166-5C09-D949-8B90-F589D0CC5EE5}" destId="{8B85BC7B-6F05-9945-A153-EE116A359963}" srcOrd="0" destOrd="0" presId="urn:microsoft.com/office/officeart/2005/8/layout/chevron2"/>
    <dgm:cxn modelId="{E07368CF-A7AB-FC48-BA8E-AE175E194B32}" type="presParOf" srcId="{7287F166-5C09-D949-8B90-F589D0CC5EE5}" destId="{01E4B74D-7A80-7542-8EA4-5B551561D3AA}" srcOrd="1" destOrd="0" presId="urn:microsoft.com/office/officeart/2005/8/layout/chevron2"/>
    <dgm:cxn modelId="{078C9462-554E-C044-8E9A-175F061A1CA1}" type="presParOf" srcId="{F585348E-3DDE-0E46-A48B-00E8474B46C0}" destId="{D9B6BDEE-3880-C34D-B7D0-DFC631EB72EF}" srcOrd="1" destOrd="0" presId="urn:microsoft.com/office/officeart/2005/8/layout/chevron2"/>
    <dgm:cxn modelId="{965C06AD-C069-AD47-B06C-98DB1F264294}" type="presParOf" srcId="{F585348E-3DDE-0E46-A48B-00E8474B46C0}" destId="{FCCF38F7-7AD1-BB47-8959-16AA0C28D6C3}" srcOrd="2" destOrd="0" presId="urn:microsoft.com/office/officeart/2005/8/layout/chevron2"/>
    <dgm:cxn modelId="{83301A32-254D-6741-89CD-00282D267FA0}" type="presParOf" srcId="{FCCF38F7-7AD1-BB47-8959-16AA0C28D6C3}" destId="{F82EF251-FB42-864D-936C-50DA7BB18B4D}" srcOrd="0" destOrd="0" presId="urn:microsoft.com/office/officeart/2005/8/layout/chevron2"/>
    <dgm:cxn modelId="{D991CDFF-57D6-8D40-AF7A-C4694A293EE6}" type="presParOf" srcId="{FCCF38F7-7AD1-BB47-8959-16AA0C28D6C3}" destId="{B84B55C2-6D46-6D4F-B49F-67505CF6BE4F}" srcOrd="1" destOrd="0" presId="urn:microsoft.com/office/officeart/2005/8/layout/chevron2"/>
    <dgm:cxn modelId="{902B4ECC-270E-9A4B-B72F-71B44F104CAA}" type="presParOf" srcId="{F585348E-3DDE-0E46-A48B-00E8474B46C0}" destId="{9DFD4B37-7B18-474C-BFE2-FF8B0BD20189}" srcOrd="3" destOrd="0" presId="urn:microsoft.com/office/officeart/2005/8/layout/chevron2"/>
    <dgm:cxn modelId="{96C940B1-681E-0043-A0A4-2259BE151AA7}" type="presParOf" srcId="{F585348E-3DDE-0E46-A48B-00E8474B46C0}" destId="{80573E77-952A-BC4B-BCF6-A8B9D65A6AC1}" srcOrd="4" destOrd="0" presId="urn:microsoft.com/office/officeart/2005/8/layout/chevron2"/>
    <dgm:cxn modelId="{392D7865-4FBB-1B49-939A-7909404ECFFD}" type="presParOf" srcId="{80573E77-952A-BC4B-BCF6-A8B9D65A6AC1}" destId="{45302838-C351-DF44-A441-8B18DC22B0AA}" srcOrd="0" destOrd="0" presId="urn:microsoft.com/office/officeart/2005/8/layout/chevron2"/>
    <dgm:cxn modelId="{F22A1A25-7B4C-A74D-9635-2643A0237EEC}" type="presParOf" srcId="{80573E77-952A-BC4B-BCF6-A8B9D65A6AC1}" destId="{207AA058-D653-8F4F-BB6A-B485BAC756F5}" srcOrd="1" destOrd="0" presId="urn:microsoft.com/office/officeart/2005/8/layout/chevron2"/>
    <dgm:cxn modelId="{1ED5A22F-CA67-5E4E-A6E8-4FEB09D2DDDD}" type="presParOf" srcId="{F585348E-3DDE-0E46-A48B-00E8474B46C0}" destId="{9150536D-4101-1A42-87BC-20C1DDABE255}" srcOrd="5" destOrd="0" presId="urn:microsoft.com/office/officeart/2005/8/layout/chevron2"/>
    <dgm:cxn modelId="{EA684C13-AA8B-2745-AAA3-DC875B615A71}" type="presParOf" srcId="{F585348E-3DDE-0E46-A48B-00E8474B46C0}" destId="{7E576769-6DCF-AD4F-8D50-3A7AEB6C57B4}" srcOrd="6" destOrd="0" presId="urn:microsoft.com/office/officeart/2005/8/layout/chevron2"/>
    <dgm:cxn modelId="{6B7C458B-BDFD-C643-A46D-500395A12662}" type="presParOf" srcId="{7E576769-6DCF-AD4F-8D50-3A7AEB6C57B4}" destId="{C1902727-2CA1-4F4F-A738-A33DDE392E33}" srcOrd="0" destOrd="0" presId="urn:microsoft.com/office/officeart/2005/8/layout/chevron2"/>
    <dgm:cxn modelId="{075A9CDF-9DDF-8446-BEC8-55DB3DA2E03D}" type="presParOf" srcId="{7E576769-6DCF-AD4F-8D50-3A7AEB6C57B4}" destId="{493FC03D-2A29-774F-92A6-FFEA1B1E9E78}" srcOrd="1" destOrd="0" presId="urn:microsoft.com/office/officeart/2005/8/layout/chevron2"/>
    <dgm:cxn modelId="{C2BEC387-0B6E-894D-9EBF-06A268EC8BDF}" type="presParOf" srcId="{F585348E-3DDE-0E46-A48B-00E8474B46C0}" destId="{D9228EE8-3E79-8F4B-AA83-D693EF3D5BC9}" srcOrd="7" destOrd="0" presId="urn:microsoft.com/office/officeart/2005/8/layout/chevron2"/>
    <dgm:cxn modelId="{310350F6-C38F-AF4C-A892-1D699FFB7795}" type="presParOf" srcId="{F585348E-3DDE-0E46-A48B-00E8474B46C0}" destId="{AB35A8E0-A066-F946-9327-5212CDC34549}" srcOrd="8" destOrd="0" presId="urn:microsoft.com/office/officeart/2005/8/layout/chevron2"/>
    <dgm:cxn modelId="{6A8E6C05-860C-584E-B346-05FFB7839334}" type="presParOf" srcId="{AB35A8E0-A066-F946-9327-5212CDC34549}" destId="{1FDF3FC1-FE36-1343-9C2D-9CBA304CDB34}" srcOrd="0" destOrd="0" presId="urn:microsoft.com/office/officeart/2005/8/layout/chevron2"/>
    <dgm:cxn modelId="{D77C334F-5EA8-504B-B4C4-7B3A346D37FA}" type="presParOf" srcId="{AB35A8E0-A066-F946-9327-5212CDC34549}" destId="{B31862E2-86BC-B14C-B436-557EF1755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BC7B-6F05-9945-A153-EE116A359963}">
      <dsp:nvSpPr>
        <dsp:cNvPr id="0" name=""/>
        <dsp:cNvSpPr/>
      </dsp:nvSpPr>
      <dsp:spPr>
        <a:xfrm rot="5400000">
          <a:off x="-149614" y="149921"/>
          <a:ext cx="997428" cy="6982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b="1" kern="1200">
              <a:latin typeface="+mj-lt"/>
            </a:rPr>
            <a:t>1</a:t>
          </a:r>
          <a:endParaRPr lang="nl-NL" sz="1800" b="1" kern="1200" dirty="0">
            <a:latin typeface="+mj-lt"/>
          </a:endParaRPr>
        </a:p>
      </dsp:txBody>
      <dsp:txXfrm rot="-5400000">
        <a:off x="0" y="349407"/>
        <a:ext cx="698200" cy="299228"/>
      </dsp:txXfrm>
    </dsp:sp>
    <dsp:sp modelId="{01E4B74D-7A80-7542-8EA4-5B551561D3AA}">
      <dsp:nvSpPr>
        <dsp:cNvPr id="0" name=""/>
        <dsp:cNvSpPr/>
      </dsp:nvSpPr>
      <dsp:spPr>
        <a:xfrm rot="5400000">
          <a:off x="5139844" y="-4441337"/>
          <a:ext cx="648328" cy="9531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rgbClr val="D93C3D"/>
            </a:buClr>
            <a:buFont typeface="Wingdings" panose="05000000000000000000" pitchFamily="2" charset="2"/>
            <a:buChar char="•"/>
          </a:pPr>
          <a:r>
            <a:rPr lang="nl-NL" sz="1800" kern="1200" dirty="0">
              <a:latin typeface="+mj-lt"/>
            </a:rPr>
            <a:t>Inspireren en motiveren	</a:t>
          </a:r>
        </a:p>
      </dsp:txBody>
      <dsp:txXfrm rot="-5400000">
        <a:off x="698200" y="31956"/>
        <a:ext cx="9499968" cy="585030"/>
      </dsp:txXfrm>
    </dsp:sp>
    <dsp:sp modelId="{F82EF251-FB42-864D-936C-50DA7BB18B4D}">
      <dsp:nvSpPr>
        <dsp:cNvPr id="0" name=""/>
        <dsp:cNvSpPr/>
      </dsp:nvSpPr>
      <dsp:spPr>
        <a:xfrm rot="5400000">
          <a:off x="-149614" y="1028993"/>
          <a:ext cx="997428" cy="6982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b="1" kern="1200">
              <a:latin typeface="+mj-lt"/>
            </a:rPr>
            <a:t>2</a:t>
          </a:r>
          <a:endParaRPr lang="nl-NL" sz="1800" b="1" kern="1200" dirty="0">
            <a:latin typeface="+mj-lt"/>
          </a:endParaRPr>
        </a:p>
      </dsp:txBody>
      <dsp:txXfrm rot="-5400000">
        <a:off x="0" y="1228479"/>
        <a:ext cx="698200" cy="299228"/>
      </dsp:txXfrm>
    </dsp:sp>
    <dsp:sp modelId="{B84B55C2-6D46-6D4F-B49F-67505CF6BE4F}">
      <dsp:nvSpPr>
        <dsp:cNvPr id="0" name=""/>
        <dsp:cNvSpPr/>
      </dsp:nvSpPr>
      <dsp:spPr>
        <a:xfrm rot="5400000">
          <a:off x="5139844" y="-3562265"/>
          <a:ext cx="648328" cy="9531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rgbClr val="D93C3D"/>
            </a:buClr>
            <a:buFont typeface="Wingdings" panose="05000000000000000000" pitchFamily="2" charset="2"/>
            <a:buChar char="•"/>
          </a:pPr>
          <a:r>
            <a:rPr lang="nl-NL" sz="1800" kern="1200" dirty="0">
              <a:latin typeface="+mj-lt"/>
            </a:rPr>
            <a:t>Bestuurlijk draagvlak: hoe krijg</a:t>
          </a:r>
          <a:r>
            <a:rPr lang="nl-NL" sz="1800" kern="1200" baseline="0" dirty="0">
              <a:latin typeface="+mj-lt"/>
            </a:rPr>
            <a:t> je iedereen mee?</a:t>
          </a:r>
          <a:endParaRPr lang="nl-NL" sz="1800" kern="1200" dirty="0">
            <a:latin typeface="+mj-lt"/>
          </a:endParaRPr>
        </a:p>
      </dsp:txBody>
      <dsp:txXfrm rot="-5400000">
        <a:off x="698200" y="911028"/>
        <a:ext cx="9499968" cy="585030"/>
      </dsp:txXfrm>
    </dsp:sp>
    <dsp:sp modelId="{45302838-C351-DF44-A441-8B18DC22B0AA}">
      <dsp:nvSpPr>
        <dsp:cNvPr id="0" name=""/>
        <dsp:cNvSpPr/>
      </dsp:nvSpPr>
      <dsp:spPr>
        <a:xfrm rot="5400000">
          <a:off x="-149614" y="1908064"/>
          <a:ext cx="997428" cy="6982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b="1" kern="1200">
              <a:latin typeface="+mj-lt"/>
            </a:rPr>
            <a:t>3</a:t>
          </a:r>
          <a:endParaRPr lang="nl-NL" sz="1800" b="1" kern="1200" dirty="0">
            <a:latin typeface="+mj-lt"/>
          </a:endParaRPr>
        </a:p>
      </dsp:txBody>
      <dsp:txXfrm rot="-5400000">
        <a:off x="0" y="2107550"/>
        <a:ext cx="698200" cy="299228"/>
      </dsp:txXfrm>
    </dsp:sp>
    <dsp:sp modelId="{207AA058-D653-8F4F-BB6A-B485BAC756F5}">
      <dsp:nvSpPr>
        <dsp:cNvPr id="0" name=""/>
        <dsp:cNvSpPr/>
      </dsp:nvSpPr>
      <dsp:spPr>
        <a:xfrm rot="5400000">
          <a:off x="5124403" y="-2684795"/>
          <a:ext cx="648328" cy="9531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rgbClr val="D93C3D"/>
            </a:buClr>
            <a:buFont typeface="Wingdings" panose="05000000000000000000" pitchFamily="2" charset="2"/>
            <a:buChar char="•"/>
          </a:pPr>
          <a:r>
            <a:rPr lang="nl-NL" sz="1800" kern="1200" dirty="0">
              <a:latin typeface="+mj-lt"/>
            </a:rPr>
            <a:t>Het vinden van </a:t>
          </a:r>
          <a:r>
            <a:rPr lang="nl-NL" sz="1800" kern="1200" baseline="0" dirty="0">
              <a:latin typeface="+mj-lt"/>
            </a:rPr>
            <a:t>medestanders en ambassadeurs</a:t>
          </a:r>
          <a:endParaRPr lang="nl-NL" sz="1800" kern="1200" dirty="0">
            <a:latin typeface="+mj-lt"/>
          </a:endParaRPr>
        </a:p>
      </dsp:txBody>
      <dsp:txXfrm rot="-5400000">
        <a:off x="682759" y="1788498"/>
        <a:ext cx="9499968" cy="585030"/>
      </dsp:txXfrm>
    </dsp:sp>
    <dsp:sp modelId="{C1902727-2CA1-4F4F-A738-A33DDE392E33}">
      <dsp:nvSpPr>
        <dsp:cNvPr id="0" name=""/>
        <dsp:cNvSpPr/>
      </dsp:nvSpPr>
      <dsp:spPr>
        <a:xfrm rot="5400000">
          <a:off x="-149614" y="2787136"/>
          <a:ext cx="997428" cy="6982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b="1" kern="1200">
              <a:latin typeface="+mj-lt"/>
            </a:rPr>
            <a:t>4</a:t>
          </a:r>
          <a:endParaRPr lang="nl-NL" sz="1800" b="1" kern="1200" dirty="0">
            <a:latin typeface="+mj-lt"/>
          </a:endParaRPr>
        </a:p>
      </dsp:txBody>
      <dsp:txXfrm rot="-5400000">
        <a:off x="0" y="2986622"/>
        <a:ext cx="698200" cy="299228"/>
      </dsp:txXfrm>
    </dsp:sp>
    <dsp:sp modelId="{493FC03D-2A29-774F-92A6-FFEA1B1E9E78}">
      <dsp:nvSpPr>
        <dsp:cNvPr id="0" name=""/>
        <dsp:cNvSpPr/>
      </dsp:nvSpPr>
      <dsp:spPr>
        <a:xfrm rot="5400000">
          <a:off x="5139844" y="-1804122"/>
          <a:ext cx="648328" cy="9531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rgbClr val="D93C3D"/>
            </a:buClr>
            <a:buFont typeface="Wingdings" panose="05000000000000000000" pitchFamily="2" charset="2"/>
            <a:buChar char="•"/>
          </a:pPr>
          <a:r>
            <a:rPr lang="nl-NL" sz="1800" kern="1200" dirty="0">
              <a:latin typeface="+mj-lt"/>
            </a:rPr>
            <a:t>Communicatie en PR</a:t>
          </a:r>
        </a:p>
      </dsp:txBody>
      <dsp:txXfrm rot="-5400000">
        <a:off x="698200" y="2669171"/>
        <a:ext cx="9499968" cy="585030"/>
      </dsp:txXfrm>
    </dsp:sp>
    <dsp:sp modelId="{1FDF3FC1-FE36-1343-9C2D-9CBA304CDB34}">
      <dsp:nvSpPr>
        <dsp:cNvPr id="0" name=""/>
        <dsp:cNvSpPr/>
      </dsp:nvSpPr>
      <dsp:spPr>
        <a:xfrm rot="5400000">
          <a:off x="-149614" y="3666208"/>
          <a:ext cx="997428" cy="6982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nl-NL" sz="1800" b="1" kern="1200">
              <a:latin typeface="+mj-lt"/>
            </a:rPr>
            <a:t>5</a:t>
          </a:r>
          <a:endParaRPr lang="nl-NL" sz="1800" b="1" kern="1200" dirty="0">
            <a:latin typeface="+mj-lt"/>
          </a:endParaRPr>
        </a:p>
      </dsp:txBody>
      <dsp:txXfrm rot="-5400000">
        <a:off x="0" y="3865694"/>
        <a:ext cx="698200" cy="299228"/>
      </dsp:txXfrm>
    </dsp:sp>
    <dsp:sp modelId="{B31862E2-86BC-B14C-B436-557EF1755831}">
      <dsp:nvSpPr>
        <dsp:cNvPr id="0" name=""/>
        <dsp:cNvSpPr/>
      </dsp:nvSpPr>
      <dsp:spPr>
        <a:xfrm rot="5400000">
          <a:off x="5139844" y="-925050"/>
          <a:ext cx="648328" cy="9531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rgbClr val="D93C3D"/>
            </a:buClr>
            <a:buChar char="•"/>
          </a:pPr>
          <a:r>
            <a:rPr lang="nl-NL" sz="1800" kern="1200" dirty="0">
              <a:latin typeface="+mj-lt"/>
            </a:rPr>
            <a:t>Vernieuwen: blijf creatief, doe week- of maandaanbiedingen</a:t>
          </a:r>
        </a:p>
      </dsp:txBody>
      <dsp:txXfrm rot="-5400000">
        <a:off x="698200" y="3548243"/>
        <a:ext cx="9499968" cy="5850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B1E12-6BAE-4FCE-8E76-F059E40C1C48}" type="datetimeFigureOut">
              <a:rPr lang="nl-NL"/>
              <a:t>13-09-17</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FA682-974F-4827-B13D-7BA6E5804287}" type="slidenum">
              <a:rPr lang="nl-NL"/>
              <a:t>‹nr.›</a:t>
            </a:fld>
            <a:endParaRPr lang="nl-NL"/>
          </a:p>
        </p:txBody>
      </p:sp>
    </p:spTree>
    <p:extLst>
      <p:ext uri="{BB962C8B-B14F-4D97-AF65-F5344CB8AC3E}">
        <p14:creationId xmlns:p14="http://schemas.microsoft.com/office/powerpoint/2010/main" val="34680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gezondheidsnet.nl/lopen-voor-je-gezondheid/artikelen/2060/voeding-bij-een-zware-sportprestati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ezondheidsnet.nl/spierengewrichten/artikelen/8519/7-vragen-over-spierpijn" TargetMode="External"/><Relationship Id="rId4" Type="http://schemas.openxmlformats.org/officeDocument/2006/relationships/hyperlink" Target="https://www.gezondheidsnet.nl/alles-over-afvallen/artikelen/7790/met-welke-sport-verbruik-je-de-meeste-calorieen"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94FA682-974F-4827-B13D-7BA6E5804287}" type="slidenum">
              <a:rPr lang="nl-NL"/>
              <a:t>4</a:t>
            </a:fld>
            <a:endParaRPr lang="nl-NL"/>
          </a:p>
        </p:txBody>
      </p:sp>
    </p:spTree>
    <p:extLst>
      <p:ext uri="{BB962C8B-B14F-4D97-AF65-F5344CB8AC3E}">
        <p14:creationId xmlns:p14="http://schemas.microsoft.com/office/powerpoint/2010/main" val="1936818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buClr>
                <a:srgbClr val="D93C3D"/>
              </a:buClr>
              <a:buFont typeface="Wingdings" charset="2"/>
              <a:buNone/>
            </a:pPr>
            <a:endParaRPr lang="nl-NL" sz="1200" kern="120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20</a:t>
            </a:fld>
            <a:endParaRPr lang="nl-NL"/>
          </a:p>
        </p:txBody>
      </p:sp>
    </p:spTree>
    <p:extLst>
      <p:ext uri="{BB962C8B-B14F-4D97-AF65-F5344CB8AC3E}">
        <p14:creationId xmlns:p14="http://schemas.microsoft.com/office/powerpoint/2010/main" val="13196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onderdeel wellicht in een werkvorm behandelen: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Draagvlak:</a:t>
            </a:r>
            <a:r>
              <a:rPr lang="nl-NL" baseline="0" dirty="0"/>
              <a:t> hoe creëer je draagvlak? Wat zijn de relevante processen in de vereniging? Wat doe je als het bestuur niet wil of niet actief is?</a:t>
            </a:r>
          </a:p>
          <a:p>
            <a:pPr marL="171450" indent="-171450">
              <a:buFontTx/>
              <a:buChar char="-"/>
            </a:pPr>
            <a:r>
              <a:rPr lang="nl-NL" baseline="0" dirty="0"/>
              <a:t>Delen, team vergroten: hoe zoek je medestanders en ambassadeurs in je vereniging? Heb je al personen in gedachten? Trainers, coaches, ouders, paar jeugdleden?</a:t>
            </a:r>
          </a:p>
          <a:p>
            <a:pPr marL="171450" indent="-171450">
              <a:buFontTx/>
              <a:buChar char="-"/>
            </a:pPr>
            <a:r>
              <a:rPr lang="nl-NL" baseline="0" dirty="0"/>
              <a:t>Communicatie en PR: website, Facebook, twitter, posters, clubapp. Hoe vindt de relevante communicatie in de vereniging plaats?</a:t>
            </a:r>
          </a:p>
          <a:p>
            <a:pPr marL="171450" indent="-171450">
              <a:buFontTx/>
              <a:buChar char="-"/>
            </a:pPr>
            <a:r>
              <a:rPr lang="nl-NL" baseline="0" dirty="0"/>
              <a:t>Vernieuwen: blijf creatief, zorg voor week- of maandaanbiedingen.</a:t>
            </a:r>
            <a:endParaRPr lang="nl-NL" dirty="0"/>
          </a:p>
        </p:txBody>
      </p:sp>
      <p:sp>
        <p:nvSpPr>
          <p:cNvPr id="4" name="Tijdelijke aanduiding voor dianummer 3"/>
          <p:cNvSpPr>
            <a:spLocks noGrp="1"/>
          </p:cNvSpPr>
          <p:nvPr>
            <p:ph type="sldNum" sz="quarter" idx="10"/>
          </p:nvPr>
        </p:nvSpPr>
        <p:spPr/>
        <p:txBody>
          <a:bodyPr/>
          <a:lstStyle/>
          <a:p>
            <a:pPr>
              <a:defRPr/>
            </a:pPr>
            <a:fld id="{F19719FF-25A8-46A9-BA1A-B5EF42786FAA}" type="slidenum">
              <a:rPr lang="en-US" smtClean="0"/>
              <a:pPr>
                <a:defRPr/>
              </a:pPr>
              <a:t>21</a:t>
            </a:fld>
            <a:endParaRPr lang="en-US"/>
          </a:p>
        </p:txBody>
      </p:sp>
    </p:spTree>
    <p:extLst>
      <p:ext uri="{BB962C8B-B14F-4D97-AF65-F5344CB8AC3E}">
        <p14:creationId xmlns:p14="http://schemas.microsoft.com/office/powerpoint/2010/main" val="63469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jdelijke aanduiding voor dia-afbeelding 1"/>
          <p:cNvSpPr>
            <a:spLocks noGrp="1" noRot="1" noChangeAspect="1"/>
          </p:cNvSpPr>
          <p:nvPr>
            <p:ph type="sldImg"/>
          </p:nvPr>
        </p:nvSpPr>
        <p:spPr>
          <a:ln/>
        </p:spPr>
      </p:sp>
      <p:sp>
        <p:nvSpPr>
          <p:cNvPr id="81923" name="Tijdelijke aanduiding voor notities 2"/>
          <p:cNvSpPr>
            <a:spLocks noGrp="1"/>
          </p:cNvSpPr>
          <p:nvPr>
            <p:ph type="body" idx="1"/>
          </p:nvPr>
        </p:nvSpPr>
        <p:spPr>
          <a:noFill/>
          <a:ln/>
        </p:spPr>
        <p:txBody>
          <a:bodyPr/>
          <a:lstStyle/>
          <a:p>
            <a:pPr marL="363538" indent="-363538"/>
            <a:endParaRPr lang="nl-NL" dirty="0">
              <a:latin typeface="Arial" pitchFamily="16" charset="0"/>
              <a:ea typeface="ＭＳ Ｐゴシック" pitchFamily="16" charset="-128"/>
              <a:cs typeface="ＭＳ Ｐゴシック" pitchFamily="16" charset="-128"/>
            </a:endParaRPr>
          </a:p>
        </p:txBody>
      </p:sp>
      <p:sp>
        <p:nvSpPr>
          <p:cNvPr id="81924" name="Tijdelijke aanduiding voor dianummer 3"/>
          <p:cNvSpPr>
            <a:spLocks noGrp="1"/>
          </p:cNvSpPr>
          <p:nvPr>
            <p:ph type="sldNum" sz="quarter" idx="5"/>
          </p:nvPr>
        </p:nvSpPr>
        <p:spPr>
          <a:noFill/>
        </p:spPr>
        <p:txBody>
          <a:bodyPr/>
          <a:lstStyle/>
          <a:p>
            <a:fld id="{BD725C81-60EE-E046-B488-24B1132115BD}" type="slidenum">
              <a:rPr lang="en-GB"/>
              <a:pPr/>
              <a:t>22</a:t>
            </a:fld>
            <a:endParaRPr lang="en-GB"/>
          </a:p>
        </p:txBody>
      </p:sp>
    </p:spTree>
    <p:extLst>
      <p:ext uri="{BB962C8B-B14F-4D97-AF65-F5344CB8AC3E}">
        <p14:creationId xmlns:p14="http://schemas.microsoft.com/office/powerpoint/2010/main" val="127536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Wat is een Gezonde Sportkantine volgens de ‘Richtlijnen Gezondere Kantines’?</a:t>
            </a:r>
            <a:endParaRPr lang="nl-NL" dirty="0"/>
          </a:p>
          <a:p>
            <a:pPr marL="171450" indent="-171450">
              <a:buFontTx/>
              <a:buChar char="-"/>
            </a:pPr>
            <a:r>
              <a:rPr lang="nl-NL" dirty="0">
                <a:solidFill>
                  <a:schemeClr val="tx1"/>
                </a:solidFill>
              </a:rPr>
              <a:t>De basis</a:t>
            </a:r>
          </a:p>
          <a:p>
            <a:pPr marL="171450" indent="-171450">
              <a:buFontTx/>
              <a:buChar char="-"/>
            </a:pPr>
            <a:r>
              <a:rPr lang="nl-NL" dirty="0">
                <a:solidFill>
                  <a:schemeClr val="tx1"/>
                </a:solidFill>
              </a:rPr>
              <a:t>Gezond valt op</a:t>
            </a:r>
          </a:p>
          <a:p>
            <a:pPr marL="171450" indent="-171450">
              <a:buFontTx/>
              <a:buChar char="-"/>
            </a:pPr>
            <a:r>
              <a:rPr lang="nl-NL" dirty="0">
                <a:solidFill>
                  <a:schemeClr val="tx1"/>
                </a:solidFill>
              </a:rPr>
              <a:t>Meer betere keuzes dan uitzonderingen</a:t>
            </a:r>
          </a:p>
          <a:p>
            <a:pPr marL="171450" indent="-171450">
              <a:buFontTx/>
              <a:buChar char="-"/>
            </a:pPr>
            <a:r>
              <a:rPr lang="nl-NL" dirty="0"/>
              <a:t>Groente en fruit</a:t>
            </a:r>
          </a:p>
          <a:p>
            <a:endParaRPr lang="nl-NL" dirty="0"/>
          </a:p>
          <a:p>
            <a:r>
              <a:rPr lang="nl-NL" dirty="0"/>
              <a:t>Productgroepen: http://gezondeschoolkantine.voedingscentrum.nl/Assets/Uploads/de-gezonde-kantine/Documents/VC_GSK%20inspiratielijst%20april2016-2_def%20LR.pdf</a:t>
            </a:r>
          </a:p>
          <a:p>
            <a:r>
              <a:rPr lang="nl-NL" dirty="0"/>
              <a:t>Richtlijnen: </a:t>
            </a:r>
          </a:p>
          <a:p>
            <a:r>
              <a:rPr lang="nl-NL" dirty="0"/>
              <a:t>http://gezondeschoolkantine.voedingscentrum.nl/Assets/Uploads/de-gezonde-kantine/Documents/Richtlijnen%20Gezondere%20Kantines/Factsheet%20Richtlijnen%20Gezondere%20Kantines.pdf  </a:t>
            </a:r>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27</a:t>
            </a:fld>
            <a:endParaRPr lang="nl-NL"/>
          </a:p>
        </p:txBody>
      </p:sp>
    </p:spTree>
    <p:extLst>
      <p:ext uri="{BB962C8B-B14F-4D97-AF65-F5344CB8AC3E}">
        <p14:creationId xmlns:p14="http://schemas.microsoft.com/office/powerpoint/2010/main" val="1253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BB758ECF-3EE9-2444-91EC-A50EFCED9652}" type="slidenum">
              <a:rPr lang="nl-NL" smtClean="0"/>
              <a:pPr/>
              <a:t>28</a:t>
            </a:fld>
            <a:endParaRPr lang="nl-NL"/>
          </a:p>
        </p:txBody>
      </p:sp>
    </p:spTree>
    <p:extLst>
      <p:ext uri="{BB962C8B-B14F-4D97-AF65-F5344CB8AC3E}">
        <p14:creationId xmlns:p14="http://schemas.microsoft.com/office/powerpoint/2010/main" val="386722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BB758ECF-3EE9-2444-91EC-A50EFCED9652}" type="slidenum">
              <a:rPr lang="nl-NL" smtClean="0"/>
              <a:pPr/>
              <a:t>29</a:t>
            </a:fld>
            <a:endParaRPr lang="nl-NL"/>
          </a:p>
        </p:txBody>
      </p:sp>
    </p:spTree>
    <p:extLst>
      <p:ext uri="{BB962C8B-B14F-4D97-AF65-F5344CB8AC3E}">
        <p14:creationId xmlns:p14="http://schemas.microsoft.com/office/powerpoint/2010/main" val="2069358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kun je met je vereniging naar streven? Naar brons,</a:t>
            </a:r>
            <a:r>
              <a:rPr lang="nl-NL" baseline="0" dirty="0"/>
              <a:t> zilver of goud. De kantinescan helpt je hierbij door te bepalen waar je staat: http://gezondeschoolkantine.voedingscentrum.nl/nl/uitgelicht/kantinescan.aspx. </a:t>
            </a:r>
          </a:p>
          <a:p>
            <a:endParaRPr lang="nl-NL" dirty="0"/>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30</a:t>
            </a:fld>
            <a:endParaRPr lang="nl-NL"/>
          </a:p>
        </p:txBody>
      </p:sp>
    </p:spTree>
    <p:extLst>
      <p:ext uri="{BB962C8B-B14F-4D97-AF65-F5344CB8AC3E}">
        <p14:creationId xmlns:p14="http://schemas.microsoft.com/office/powerpoint/2010/main" val="3868162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31</a:t>
            </a:fld>
            <a:endParaRPr lang="nl-NL"/>
          </a:p>
        </p:txBody>
      </p:sp>
    </p:spTree>
    <p:extLst>
      <p:ext uri="{BB962C8B-B14F-4D97-AF65-F5344CB8AC3E}">
        <p14:creationId xmlns:p14="http://schemas.microsoft.com/office/powerpoint/2010/main" val="3001309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Productgroepen: http://gezondeschoolkantine.voedingscentrum.nl/Assets/Uploads/de-gezonde-kantine/Documents/VC_GSK%20inspiratielijst%20april2016-2_def%20LR.pdf</a:t>
            </a:r>
          </a:p>
          <a:p>
            <a:endParaRPr lang="nl-NL" dirty="0"/>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33</a:t>
            </a:fld>
            <a:endParaRPr lang="nl-NL"/>
          </a:p>
        </p:txBody>
      </p:sp>
    </p:spTree>
    <p:extLst>
      <p:ext uri="{BB962C8B-B14F-4D97-AF65-F5344CB8AC3E}">
        <p14:creationId xmlns:p14="http://schemas.microsoft.com/office/powerpoint/2010/main" val="64911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lnSpc>
                <a:spcPct val="110000"/>
              </a:lnSpc>
              <a:spcBef>
                <a:spcPts val="1000"/>
              </a:spcBef>
              <a:buClr>
                <a:srgbClr val="D93C3D"/>
              </a:buClr>
              <a:buFont typeface="Wingdings" panose="05000000000000000000" pitchFamily="2" charset="2"/>
              <a:buChar char="§"/>
            </a:pPr>
            <a:r>
              <a:rPr lang="nl-NL" sz="1200" kern="1200" dirty="0">
                <a:solidFill>
                  <a:schemeClr val="tx1"/>
                </a:solidFill>
                <a:latin typeface="+mn-lt"/>
                <a:ea typeface="+mn-ea"/>
                <a:cs typeface="+mn-cs"/>
              </a:rPr>
              <a:t>Bied meer gezonde keuzes aan in de verschillende productgroepen. Dit stuurt de aandacht meer naar de gezonde opties in het assortiment. </a:t>
            </a:r>
          </a:p>
          <a:p>
            <a:pPr marL="342900" indent="-342900">
              <a:lnSpc>
                <a:spcPct val="110000"/>
              </a:lnSpc>
              <a:spcBef>
                <a:spcPts val="1000"/>
              </a:spcBef>
              <a:buClr>
                <a:srgbClr val="D93C3D"/>
              </a:buClr>
              <a:buFont typeface="Wingdings" panose="05000000000000000000" pitchFamily="2" charset="2"/>
              <a:buChar char="§"/>
            </a:pPr>
            <a:endParaRPr lang="nl-NL" sz="1200" kern="1200" dirty="0">
              <a:solidFill>
                <a:schemeClr val="tx1"/>
              </a:solidFill>
              <a:latin typeface="+mn-lt"/>
              <a:ea typeface="+mn-ea"/>
              <a:cs typeface="+mn-cs"/>
            </a:endParaRPr>
          </a:p>
          <a:p>
            <a:pPr marL="342900" indent="-342900">
              <a:lnSpc>
                <a:spcPct val="110000"/>
              </a:lnSpc>
              <a:spcBef>
                <a:spcPts val="1000"/>
              </a:spcBef>
              <a:buClr>
                <a:srgbClr val="D93C3D"/>
              </a:buClr>
              <a:buFont typeface="Wingdings" panose="05000000000000000000" pitchFamily="2" charset="2"/>
              <a:buChar char="§"/>
            </a:pPr>
            <a:r>
              <a:rPr lang="nl-NL" sz="1200" kern="1200" dirty="0">
                <a:solidFill>
                  <a:schemeClr val="tx1"/>
                </a:solidFill>
                <a:latin typeface="+mn-lt"/>
                <a:ea typeface="+mn-ea"/>
                <a:cs typeface="+mn-cs"/>
              </a:rPr>
              <a:t>Verlaag de verscheidenheid aan producten in het gehele assortiment. Een assortiment met een hoge verscheidenheid aan producten verhoogt namelijk de calorie-inname van klanten. Voor de inkoop is dit ook makkelijker.</a:t>
            </a:r>
          </a:p>
          <a:p>
            <a:pPr marL="342900" indent="-342900">
              <a:lnSpc>
                <a:spcPct val="110000"/>
              </a:lnSpc>
              <a:spcBef>
                <a:spcPts val="1000"/>
              </a:spcBef>
              <a:buClr>
                <a:srgbClr val="D93C3D"/>
              </a:buClr>
              <a:buFont typeface="Wingdings" panose="05000000000000000000" pitchFamily="2" charset="2"/>
              <a:buChar char="§"/>
            </a:pPr>
            <a:endParaRPr lang="nl-NL" sz="1200" kern="1200" dirty="0">
              <a:solidFill>
                <a:schemeClr val="tx1"/>
              </a:solidFill>
              <a:latin typeface="+mn-lt"/>
              <a:ea typeface="+mn-ea"/>
              <a:cs typeface="+mn-cs"/>
            </a:endParaRPr>
          </a:p>
          <a:p>
            <a:pPr marL="342900" indent="-342900">
              <a:lnSpc>
                <a:spcPct val="110000"/>
              </a:lnSpc>
              <a:spcBef>
                <a:spcPts val="1000"/>
              </a:spcBef>
              <a:buClr>
                <a:srgbClr val="D93C3D"/>
              </a:buClr>
              <a:buFont typeface="Wingdings" panose="05000000000000000000" pitchFamily="2" charset="2"/>
              <a:buChar char="§"/>
            </a:pPr>
            <a:r>
              <a:rPr lang="nl-NL" sz="1200" kern="1200" dirty="0">
                <a:solidFill>
                  <a:schemeClr val="tx1"/>
                </a:solidFill>
                <a:latin typeface="+mn-lt"/>
                <a:ea typeface="+mn-ea"/>
                <a:cs typeface="+mn-cs"/>
              </a:rPr>
              <a:t>Verklein de portiegrootte van de ongezonde opties. Naast dat dit de calorie-inname van de bezoekers verlaagt, is het ook een manier om geld te besparen. Wanneer dit bij alle ongezonde opties gebeurt, zal het de consumptienorm veranderen zonder dat de klanten het door hebben.</a:t>
            </a:r>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35</a:t>
            </a:fld>
            <a:endParaRPr lang="nl-NL"/>
          </a:p>
        </p:txBody>
      </p:sp>
    </p:spTree>
    <p:extLst>
      <p:ext uri="{BB962C8B-B14F-4D97-AF65-F5344CB8AC3E}">
        <p14:creationId xmlns:p14="http://schemas.microsoft.com/office/powerpoint/2010/main" val="121931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801A90A-A823-4210-9ED5-96362BDCE32B}" type="slidenum">
              <a:rPr lang="nl-NL" smtClean="0"/>
              <a:t>5</a:t>
            </a:fld>
            <a:endParaRPr lang="nl-NL"/>
          </a:p>
        </p:txBody>
      </p:sp>
    </p:spTree>
    <p:extLst>
      <p:ext uri="{BB962C8B-B14F-4D97-AF65-F5344CB8AC3E}">
        <p14:creationId xmlns:p14="http://schemas.microsoft.com/office/powerpoint/2010/main" val="109953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36</a:t>
            </a:fld>
            <a:endParaRPr lang="nl-NL"/>
          </a:p>
        </p:txBody>
      </p:sp>
    </p:spTree>
    <p:extLst>
      <p:ext uri="{BB962C8B-B14F-4D97-AF65-F5344CB8AC3E}">
        <p14:creationId xmlns:p14="http://schemas.microsoft.com/office/powerpoint/2010/main" val="1529298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Zowel bij de bar als "daarbuiten" moet water beschikbaar zijn. Dus als de bar gesloten zou zijn, moet er ook water via</a:t>
            </a:r>
            <a:r>
              <a:rPr lang="nl-NL" baseline="0" dirty="0"/>
              <a:t> </a:t>
            </a:r>
            <a:r>
              <a:rPr lang="nl-NL" dirty="0"/>
              <a:t>bijv. een tappunt of in de automaat verkrijgbaar zijn. </a:t>
            </a:r>
          </a:p>
          <a:p>
            <a:endParaRPr lang="nl-NL" dirty="0"/>
          </a:p>
          <a:p>
            <a:r>
              <a:rPr lang="nl-NL" dirty="0"/>
              <a:t>Foto: Handbalvereniging Kras</a:t>
            </a:r>
            <a:r>
              <a:rPr lang="nl-NL" baseline="0" dirty="0"/>
              <a:t> </a:t>
            </a:r>
            <a:r>
              <a:rPr lang="nl-NL" dirty="0"/>
              <a:t>Volendam</a:t>
            </a:r>
            <a:r>
              <a:rPr lang="nl-NL" baseline="0" dirty="0"/>
              <a:t> zet in op waterdrinken en bewustwording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Geef kinderen na de wedstrijd in de kleedkamers water in plaats van limonade. Hierdoor leren ze dit op jonge leeftijd al drinken en krijgen ze veel minder calorieën (rond de 38 kcal/100ml) en suiker binnen.</a:t>
            </a:r>
            <a:r>
              <a:rPr lang="nl-NL" dirty="0"/>
              <a:t> Watertappunten kunnen aangevraagd worden via:</a:t>
            </a:r>
            <a:r>
              <a:rPr lang="nl-NL" dirty="0">
                <a:latin typeface="Frutiger-Light"/>
              </a:rPr>
              <a:t> http://join-the-pipe.org/nl</a:t>
            </a:r>
            <a:r>
              <a:rPr lang="nl-NL" sz="1200" b="0" i="0" u="none" strike="noStrike" kern="1200" baseline="0" dirty="0">
                <a:solidFill>
                  <a:schemeClr val="tx1"/>
                </a:solidFill>
                <a:latin typeface="+mn-lt"/>
                <a:ea typeface="+mn-ea"/>
                <a:cs typeface="+mn-cs"/>
              </a:rPr>
              <a:t>.</a:t>
            </a:r>
            <a:endParaRPr lang="nl-NL" dirty="0">
              <a:latin typeface="Frutiger-Light"/>
            </a:endParaRPr>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38</a:t>
            </a:fld>
            <a:endParaRPr lang="nl-NL"/>
          </a:p>
        </p:txBody>
      </p:sp>
    </p:spTree>
    <p:extLst>
      <p:ext uri="{BB962C8B-B14F-4D97-AF65-F5344CB8AC3E}">
        <p14:creationId xmlns:p14="http://schemas.microsoft.com/office/powerpoint/2010/main" val="3335897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42</a:t>
            </a:fld>
            <a:endParaRPr lang="nl-NL"/>
          </a:p>
        </p:txBody>
      </p:sp>
    </p:spTree>
    <p:extLst>
      <p:ext uri="{BB962C8B-B14F-4D97-AF65-F5344CB8AC3E}">
        <p14:creationId xmlns:p14="http://schemas.microsoft.com/office/powerpoint/2010/main" val="422923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http://www.gezondesportkantine.nl/media/videos/gezonde-financieen.mp4</a:t>
            </a:r>
          </a:p>
          <a:p>
            <a:endParaRPr lang="nl-NL" dirty="0"/>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48</a:t>
            </a:fld>
            <a:endParaRPr lang="nl-NL"/>
          </a:p>
        </p:txBody>
      </p:sp>
    </p:spTree>
    <p:extLst>
      <p:ext uri="{BB962C8B-B14F-4D97-AF65-F5344CB8AC3E}">
        <p14:creationId xmlns:p14="http://schemas.microsoft.com/office/powerpoint/2010/main" val="2720408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5B73D14-CC34-BF42-8F97-624F14C1087F}" type="slidenum">
              <a:rPr lang="nl-NL" smtClean="0"/>
              <a:t>50</a:t>
            </a:fld>
            <a:endParaRPr lang="nl-NL"/>
          </a:p>
        </p:txBody>
      </p:sp>
    </p:spTree>
    <p:extLst>
      <p:ext uri="{BB962C8B-B14F-4D97-AF65-F5344CB8AC3E}">
        <p14:creationId xmlns:p14="http://schemas.microsoft.com/office/powerpoint/2010/main" val="901842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Clr>
                <a:srgbClr val="D93C3D"/>
              </a:buClr>
              <a:buFont typeface="Wingdings" panose="05000000000000000000" pitchFamily="2" charset="2"/>
              <a:buChar char="§"/>
            </a:pPr>
            <a:r>
              <a:rPr lang="nl-NL" sz="1200" kern="1200" dirty="0">
                <a:solidFill>
                  <a:schemeClr val="tx1"/>
                </a:solidFill>
                <a:latin typeface="+mn-lt"/>
                <a:ea typeface="+mn-ea"/>
                <a:cs typeface="+mn-cs"/>
              </a:rPr>
              <a:t>Veel leveranciers kunnen meedenken over gezonder aanbod en je helpen om kleine stappen te zetten (bijv. groothandel, drankenleverancier)</a:t>
            </a:r>
          </a:p>
          <a:p>
            <a:pPr marL="285750" indent="-285750">
              <a:buClr>
                <a:srgbClr val="D93C3D"/>
              </a:buClr>
              <a:buFont typeface="Wingdings" panose="05000000000000000000" pitchFamily="2" charset="2"/>
              <a:buChar char="§"/>
            </a:pPr>
            <a:r>
              <a:rPr lang="nl-NL" sz="1200" kern="1200" dirty="0">
                <a:solidFill>
                  <a:schemeClr val="tx1"/>
                </a:solidFill>
                <a:latin typeface="+mn-lt"/>
                <a:ea typeface="+mn-ea"/>
                <a:cs typeface="+mn-cs"/>
              </a:rPr>
              <a:t>Lokale bedrijven zijn eerder bereid om een bijdrage te leveren aan een maatschappelijk thema zoals gezonde voeding. Bekijk wat bijv. de lokale groenteboer voor je kan betekenen.</a:t>
            </a:r>
          </a:p>
          <a:p>
            <a:pPr marL="285750" indent="-285750">
              <a:buClr>
                <a:srgbClr val="D93C3D"/>
              </a:buClr>
              <a:buFont typeface="Wingdings" panose="05000000000000000000" pitchFamily="2" charset="2"/>
              <a:buChar char="§"/>
            </a:pPr>
            <a:r>
              <a:rPr lang="nl-NL" sz="1200" kern="1200" dirty="0">
                <a:solidFill>
                  <a:schemeClr val="tx1"/>
                </a:solidFill>
                <a:latin typeface="+mn-lt"/>
                <a:ea typeface="+mn-ea"/>
                <a:cs typeface="+mn-cs"/>
              </a:rPr>
              <a:t>Je kunt ook afspraken maken met een kinderdagverblijf. Om bijv. het overgebleven fruit op maandagochtend bij de kantine af te geven.</a:t>
            </a:r>
          </a:p>
          <a:p>
            <a:pPr marL="285750" indent="-285750">
              <a:buClr>
                <a:srgbClr val="D93C3D"/>
              </a:buClr>
              <a:buFont typeface="Wingdings" panose="05000000000000000000" pitchFamily="2" charset="2"/>
              <a:buChar char="§"/>
            </a:pPr>
            <a:r>
              <a:rPr lang="nl-NL" sz="1200" kern="1200" dirty="0">
                <a:solidFill>
                  <a:schemeClr val="tx1"/>
                </a:solidFill>
                <a:latin typeface="+mn-lt"/>
                <a:ea typeface="+mn-ea"/>
                <a:cs typeface="+mn-cs"/>
              </a:rPr>
              <a:t>Een sportdiëtiste in de buurt kan evt. voorlichting geven op je vereniging. </a:t>
            </a:r>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51</a:t>
            </a:fld>
            <a:endParaRPr lang="nl-NL"/>
          </a:p>
        </p:txBody>
      </p:sp>
    </p:spTree>
    <p:extLst>
      <p:ext uri="{BB962C8B-B14F-4D97-AF65-F5344CB8AC3E}">
        <p14:creationId xmlns:p14="http://schemas.microsoft.com/office/powerpoint/2010/main" val="396048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mooi filmpje om te laten zien hoe je het eigenlijk wil</a:t>
            </a:r>
            <a:r>
              <a:rPr lang="nl-NL" baseline="0" dirty="0"/>
              <a:t> hebben, gezond versus ongezonde producten. </a:t>
            </a:r>
            <a:endParaRPr lang="nl-NL" dirty="0"/>
          </a:p>
          <a:p>
            <a:r>
              <a:rPr lang="nl-NL" dirty="0"/>
              <a:t>http://www.bing.com/videos/search?q=knvb+lekker+bezig&amp;&amp;view=detail&amp;mid=B698DDADF1F8065DAEFEB698DDADF1F8065DAEFE&amp;FORM=VRDGAR</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54</a:t>
            </a:fld>
            <a:endParaRPr lang="nl-NL"/>
          </a:p>
        </p:txBody>
      </p:sp>
    </p:spTree>
    <p:extLst>
      <p:ext uri="{BB962C8B-B14F-4D97-AF65-F5344CB8AC3E}">
        <p14:creationId xmlns:p14="http://schemas.microsoft.com/office/powerpoint/2010/main" val="2185867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Meld je aan en laat je voorlichten</a:t>
            </a:r>
          </a:p>
          <a:p>
            <a:pPr lvl="0"/>
            <a:r>
              <a:rPr lang="nl-NL" sz="1200" kern="1200" dirty="0">
                <a:solidFill>
                  <a:schemeClr val="tx1"/>
                </a:solidFill>
                <a:effectLst/>
                <a:latin typeface="+mn-lt"/>
                <a:ea typeface="+mn-ea"/>
                <a:cs typeface="+mn-cs"/>
              </a:rPr>
              <a:t>Stel met je bestuur vast dat dit jullie weg is </a:t>
            </a:r>
          </a:p>
          <a:p>
            <a:pPr lvl="0"/>
            <a:r>
              <a:rPr lang="nl-NL" sz="1200" kern="1200" dirty="0">
                <a:solidFill>
                  <a:schemeClr val="tx1"/>
                </a:solidFill>
                <a:effectLst/>
                <a:latin typeface="+mn-lt"/>
                <a:ea typeface="+mn-ea"/>
                <a:cs typeface="+mn-cs"/>
              </a:rPr>
              <a:t>Vorm een team met fans en andere betrokkenen uit je vereniging </a:t>
            </a:r>
          </a:p>
          <a:p>
            <a:pPr lvl="0"/>
            <a:r>
              <a:rPr lang="nl-NL" sz="1200" kern="1200" dirty="0">
                <a:solidFill>
                  <a:schemeClr val="tx1"/>
                </a:solidFill>
                <a:effectLst/>
                <a:latin typeface="+mn-lt"/>
                <a:ea typeface="+mn-ea"/>
                <a:cs typeface="+mn-cs"/>
              </a:rPr>
              <a:t>Organiseer een kick-off waar jullie team fit de stappen vorm gaat geven </a:t>
            </a:r>
          </a:p>
          <a:p>
            <a:pPr lvl="0"/>
            <a:r>
              <a:rPr lang="nl-NL" sz="1200" kern="1200" dirty="0">
                <a:solidFill>
                  <a:schemeClr val="tx1"/>
                </a:solidFill>
                <a:effectLst/>
                <a:latin typeface="+mn-lt"/>
                <a:ea typeface="+mn-ea"/>
                <a:cs typeface="+mn-cs"/>
              </a:rPr>
              <a:t>Stel een of twee aanvoerders aan die de voortgang bewaken </a:t>
            </a:r>
          </a:p>
          <a:p>
            <a:pPr lvl="0"/>
            <a:r>
              <a:rPr lang="nl-NL" sz="1200" kern="1200" dirty="0">
                <a:solidFill>
                  <a:schemeClr val="tx1"/>
                </a:solidFill>
                <a:effectLst/>
                <a:latin typeface="+mn-lt"/>
                <a:ea typeface="+mn-ea"/>
                <a:cs typeface="+mn-cs"/>
              </a:rPr>
              <a:t>Ga via Brons en zilver naar misschien wel goud </a:t>
            </a:r>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55</a:t>
            </a:fld>
            <a:endParaRPr lang="nl-NL"/>
          </a:p>
        </p:txBody>
      </p:sp>
    </p:spTree>
    <p:extLst>
      <p:ext uri="{BB962C8B-B14F-4D97-AF65-F5344CB8AC3E}">
        <p14:creationId xmlns:p14="http://schemas.microsoft.com/office/powerpoint/2010/main" val="713175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56</a:t>
            </a:fld>
            <a:endParaRPr lang="nl-NL"/>
          </a:p>
        </p:txBody>
      </p:sp>
    </p:spTree>
    <p:extLst>
      <p:ext uri="{BB962C8B-B14F-4D97-AF65-F5344CB8AC3E}">
        <p14:creationId xmlns:p14="http://schemas.microsoft.com/office/powerpoint/2010/main" val="192286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Niet waar. </a:t>
            </a:r>
          </a:p>
          <a:p>
            <a:r>
              <a:rPr lang="nl-NL" sz="1200" kern="1200" dirty="0">
                <a:solidFill>
                  <a:schemeClr val="tx1"/>
                </a:solidFill>
                <a:effectLst/>
                <a:latin typeface="+mn-lt"/>
                <a:ea typeface="+mn-ea"/>
                <a:cs typeface="+mn-cs"/>
              </a:rPr>
              <a:t>Toelichting: "Van tevoren moet je er eigenlijk altijd voor zorgen dat je niet te veel eet. Daar kun je alleen maar last van krijgen:  je lijf moet dan sporten en verteren op het zelfde moment. Als je een aerobicslesje volgt in de sportschool, kun je prima een uur voor aanvang nog een of twee boterhammen of een stuk fruit eten. Ga je intensiever sporten? Eet dan drie uur ervoor niets meer. Maar e.e.a. hangt natuurlijk ook sterk af van wat je gaat doen en waar je tegen kunt. Bij het hardlopen </a:t>
            </a:r>
            <a:r>
              <a:rPr lang="nl-NL" sz="1200" kern="1200" dirty="0" err="1">
                <a:solidFill>
                  <a:schemeClr val="tx1"/>
                </a:solidFill>
                <a:effectLst/>
                <a:latin typeface="+mn-lt"/>
                <a:ea typeface="+mn-ea"/>
                <a:cs typeface="+mn-cs"/>
              </a:rPr>
              <a:t>zul</a:t>
            </a:r>
            <a:r>
              <a:rPr lang="nl-NL" sz="1200" kern="1200" dirty="0">
                <a:solidFill>
                  <a:schemeClr val="tx1"/>
                </a:solidFill>
                <a:effectLst/>
                <a:latin typeface="+mn-lt"/>
                <a:ea typeface="+mn-ea"/>
                <a:cs typeface="+mn-cs"/>
              </a:rPr>
              <a:t> je misschien meer last hebben van eten door de schokkende bewegingen, dan tijdens het wielrennen. Maar sommige mensen kunnen ook </a:t>
            </a:r>
            <a:r>
              <a:rPr lang="nl-NL" sz="1200" u="sng" kern="1200" dirty="0">
                <a:solidFill>
                  <a:schemeClr val="tx1"/>
                </a:solidFill>
                <a:effectLst/>
                <a:latin typeface="+mn-lt"/>
                <a:ea typeface="+mn-ea"/>
                <a:cs typeface="+mn-cs"/>
                <a:hlinkClick r:id="rId3"/>
              </a:rPr>
              <a:t>intensief sporten</a:t>
            </a:r>
            <a:r>
              <a:rPr lang="nl-NL" sz="1200" kern="1200" dirty="0">
                <a:solidFill>
                  <a:schemeClr val="tx1"/>
                </a:solidFill>
                <a:effectLst/>
                <a:latin typeface="+mn-lt"/>
                <a:ea typeface="+mn-ea"/>
                <a:cs typeface="+mn-cs"/>
              </a:rPr>
              <a:t> als ze een uur voor de training gegeten hebben.</a:t>
            </a:r>
          </a:p>
          <a:p>
            <a:r>
              <a:rPr lang="nl-NL" sz="1200" kern="1200" dirty="0">
                <a:solidFill>
                  <a:schemeClr val="tx1"/>
                </a:solidFill>
                <a:effectLst/>
                <a:latin typeface="+mn-lt"/>
                <a:ea typeface="+mn-ea"/>
                <a:cs typeface="+mn-cs"/>
              </a:rPr>
              <a:t>Sommige sporters trainen ’s ochtends graag op een lege maag. Dit kan prima als je de avond van tevoren normaal eet en ’s avonds niet sport. De glycogeenvoorraden- opgeslagen glucose (koolhydraten) -  in je spieren zijn dan nog niet aangesproken. Alleen de voorraden in je lever gebruik je wel ’s nachts: als die op zijn, kan dat resulteren in concentratietekort."</a:t>
            </a:r>
          </a:p>
          <a:p>
            <a:endParaRPr lang="nl-NL" dirty="0"/>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6</a:t>
            </a:fld>
            <a:endParaRPr lang="nl-NL"/>
          </a:p>
        </p:txBody>
      </p:sp>
    </p:spTree>
    <p:extLst>
      <p:ext uri="{BB962C8B-B14F-4D97-AF65-F5344CB8AC3E}">
        <p14:creationId xmlns:p14="http://schemas.microsoft.com/office/powerpoint/2010/main" val="110038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Niet waar.</a:t>
            </a:r>
          </a:p>
          <a:p>
            <a:r>
              <a:rPr lang="nl-NL" sz="1200" kern="1200" dirty="0">
                <a:solidFill>
                  <a:schemeClr val="tx1"/>
                </a:solidFill>
                <a:effectLst/>
                <a:latin typeface="+mn-lt"/>
                <a:ea typeface="+mn-ea"/>
                <a:cs typeface="+mn-cs"/>
              </a:rPr>
              <a:t>Toelichting: "Na het sporten is herstelvoeding belangrijk". Direct na het sporten heb je koolhydraten en eiwitten nodig. Met de koolhydraten vul je je energievoorraden weer aan en ga je vermoeidheid tegen. De eiwitten zijn noodzakelijk voor herstel en opbouw van de spieren zodat je eventuele </a:t>
            </a:r>
            <a:r>
              <a:rPr lang="nl-NL" sz="1200" u="sng" kern="1200" dirty="0">
                <a:solidFill>
                  <a:schemeClr val="tx1"/>
                </a:solidFill>
                <a:effectLst/>
                <a:latin typeface="+mn-lt"/>
                <a:ea typeface="+mn-ea"/>
                <a:cs typeface="+mn-cs"/>
                <a:hlinkClick r:id="rId3"/>
              </a:rPr>
              <a:t>spierpijn</a:t>
            </a:r>
            <a:r>
              <a:rPr lang="nl-NL" sz="1200" kern="1200" dirty="0">
                <a:solidFill>
                  <a:schemeClr val="tx1"/>
                </a:solidFill>
                <a:effectLst/>
                <a:latin typeface="+mn-lt"/>
                <a:ea typeface="+mn-ea"/>
                <a:cs typeface="+mn-cs"/>
              </a:rPr>
              <a:t> kunt voorkomen of verminderen.</a:t>
            </a:r>
          </a:p>
          <a:p>
            <a:r>
              <a:rPr lang="nl-NL" sz="1200" kern="1200" dirty="0">
                <a:solidFill>
                  <a:schemeClr val="tx1"/>
                </a:solidFill>
                <a:effectLst/>
                <a:latin typeface="+mn-lt"/>
                <a:ea typeface="+mn-ea"/>
                <a:cs typeface="+mn-cs"/>
              </a:rPr>
              <a:t>Kwark en vlees zijn een goede bron van eiwitten, de koolhydraten kun je het beste uit fruit halen. Met 200 milliliter kwark – of een halve liter yoghurt - en twee stuks fruit krijg je voldoende binnen, je hoeft het ook niet te overdrijven. Ook een </a:t>
            </a:r>
            <a:r>
              <a:rPr lang="nl-NL" sz="1200" kern="1200" dirty="0" err="1">
                <a:solidFill>
                  <a:schemeClr val="tx1"/>
                </a:solidFill>
                <a:effectLst/>
                <a:latin typeface="+mn-lt"/>
                <a:ea typeface="+mn-ea"/>
                <a:cs typeface="+mn-cs"/>
              </a:rPr>
              <a:t>eiwitshake</a:t>
            </a:r>
            <a:r>
              <a:rPr lang="nl-NL" sz="1200" kern="1200" dirty="0">
                <a:solidFill>
                  <a:schemeClr val="tx1"/>
                </a:solidFill>
                <a:effectLst/>
                <a:latin typeface="+mn-lt"/>
                <a:ea typeface="+mn-ea"/>
                <a:cs typeface="+mn-cs"/>
              </a:rPr>
              <a:t> kan je helpen om je voorraden aan te vullen.</a:t>
            </a:r>
          </a:p>
          <a:p>
            <a:r>
              <a:rPr lang="nl-NL" sz="1200" kern="1200" dirty="0">
                <a:solidFill>
                  <a:schemeClr val="tx1"/>
                </a:solidFill>
                <a:effectLst/>
                <a:latin typeface="+mn-lt"/>
                <a:ea typeface="+mn-ea"/>
                <a:cs typeface="+mn-cs"/>
              </a:rPr>
              <a:t>Als je sport om </a:t>
            </a:r>
            <a:r>
              <a:rPr lang="nl-NL" sz="1200" u="sng" kern="1200" dirty="0">
                <a:solidFill>
                  <a:schemeClr val="tx1"/>
                </a:solidFill>
                <a:effectLst/>
                <a:latin typeface="+mn-lt"/>
                <a:ea typeface="+mn-ea"/>
                <a:cs typeface="+mn-cs"/>
                <a:hlinkClick r:id="rId4"/>
              </a:rPr>
              <a:t>af te vallen</a:t>
            </a:r>
            <a:r>
              <a:rPr lang="nl-NL" sz="1200" kern="1200" dirty="0">
                <a:solidFill>
                  <a:schemeClr val="tx1"/>
                </a:solidFill>
                <a:effectLst/>
                <a:latin typeface="+mn-lt"/>
                <a:ea typeface="+mn-ea"/>
                <a:cs typeface="+mn-cs"/>
              </a:rPr>
              <a:t>, kun je beter iets minder nemen: met kwark en twee stuks fruit krijg je toch zo’n 250 tot 300 kilocalorieën binnen. Beter is het nog om gedurende de dag iets minder te eten en dan na het sporten je voorraden wel goed aan te vullen. Zeker als je heel intensief sport, is het aanvullen van de voorraden namelijk heel belangrijk."</a:t>
            </a:r>
          </a:p>
          <a:p>
            <a:r>
              <a:rPr lang="nl-NL" sz="1200" kern="1200" dirty="0">
                <a:solidFill>
                  <a:schemeClr val="tx1"/>
                </a:solidFill>
                <a:effectLst/>
                <a:latin typeface="+mn-lt"/>
                <a:ea typeface="+mn-ea"/>
                <a:cs typeface="+mn-cs"/>
              </a:rPr>
              <a:t>Het eten van een patatje met mayonaise is dus eigenlijk heel slecht voor je, want je eet alle </a:t>
            </a:r>
            <a:r>
              <a:rPr lang="nl-NL" sz="1200" kern="1200" dirty="0" err="1">
                <a:solidFill>
                  <a:schemeClr val="tx1"/>
                </a:solidFill>
                <a:effectLst/>
                <a:latin typeface="+mn-lt"/>
                <a:ea typeface="+mn-ea"/>
                <a:cs typeface="+mn-cs"/>
              </a:rPr>
              <a:t>afgesporte</a:t>
            </a:r>
            <a:r>
              <a:rPr lang="nl-NL" sz="1200" kern="1200" dirty="0">
                <a:solidFill>
                  <a:schemeClr val="tx1"/>
                </a:solidFill>
                <a:effectLst/>
                <a:latin typeface="+mn-lt"/>
                <a:ea typeface="+mn-ea"/>
                <a:cs typeface="+mn-cs"/>
              </a:rPr>
              <a:t> calorieën er waar aan en je krijgt verkeerde voeding binnen.</a:t>
            </a:r>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7</a:t>
            </a:fld>
            <a:endParaRPr lang="nl-NL"/>
          </a:p>
        </p:txBody>
      </p:sp>
    </p:spTree>
    <p:extLst>
      <p:ext uri="{BB962C8B-B14F-4D97-AF65-F5344CB8AC3E}">
        <p14:creationId xmlns:p14="http://schemas.microsoft.com/office/powerpoint/2010/main" val="28059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Niet waar</a:t>
            </a:r>
          </a:p>
          <a:p>
            <a:r>
              <a:rPr lang="nl-NL" sz="1200" kern="1200" dirty="0">
                <a:solidFill>
                  <a:schemeClr val="tx1"/>
                </a:solidFill>
                <a:effectLst/>
                <a:latin typeface="+mn-lt"/>
                <a:ea typeface="+mn-ea"/>
                <a:cs typeface="+mn-cs"/>
              </a:rPr>
              <a:t>Toelichting: Sportdranken zijn ontwikkeld vanuit de wetenschap voor topsporters en passen binnen een optimaal gebalanceerd dieet. Het drinken van sportdrank betekent een enorme inname van suikers en roept </a:t>
            </a:r>
            <a:r>
              <a:rPr lang="nl-NL" sz="1200" kern="1200" dirty="0">
                <a:solidFill>
                  <a:srgbClr val="FF0000"/>
                </a:solidFill>
                <a:effectLst/>
                <a:latin typeface="+mn-lt"/>
                <a:ea typeface="+mn-ea"/>
                <a:cs typeface="+mn-cs"/>
              </a:rPr>
              <a:t>alleen maar </a:t>
            </a:r>
            <a:r>
              <a:rPr lang="nl-NL" sz="1200" kern="1200" dirty="0">
                <a:solidFill>
                  <a:schemeClr val="tx1"/>
                </a:solidFill>
                <a:effectLst/>
                <a:latin typeface="+mn-lt"/>
                <a:ea typeface="+mn-ea"/>
                <a:cs typeface="+mn-cs"/>
              </a:rPr>
              <a:t>de drang op naar nog meer sportdrank. Water is de gezonde dorstlesser zonder calorieën. Daarnaast geldt ook zeker een appeltje voor de dorst, zoals eerder al bleek. </a:t>
            </a:r>
            <a:r>
              <a:rPr lang="nl-NL" sz="1200" kern="1200" dirty="0">
                <a:solidFill>
                  <a:schemeClr val="tx1"/>
                </a:solidFill>
                <a:effectLst/>
                <a:highlight>
                  <a:srgbClr val="FFFF00"/>
                </a:highlight>
                <a:latin typeface="+mn-lt"/>
                <a:ea typeface="+mn-ea"/>
                <a:cs typeface="+mn-cs"/>
              </a:rPr>
              <a:t>Fruit is namelijk herstelvoeding </a:t>
            </a:r>
            <a:r>
              <a:rPr lang="nl-NL" sz="1200" kern="1200" dirty="0">
                <a:solidFill>
                  <a:schemeClr val="tx1"/>
                </a:solidFill>
                <a:effectLst/>
                <a:latin typeface="+mn-lt"/>
                <a:ea typeface="+mn-ea"/>
                <a:cs typeface="+mn-cs"/>
              </a:rPr>
              <a:t>voor na het sporten.</a:t>
            </a:r>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8</a:t>
            </a:fld>
            <a:endParaRPr lang="nl-NL"/>
          </a:p>
        </p:txBody>
      </p:sp>
    </p:spTree>
    <p:extLst>
      <p:ext uri="{BB962C8B-B14F-4D97-AF65-F5344CB8AC3E}">
        <p14:creationId xmlns:p14="http://schemas.microsoft.com/office/powerpoint/2010/main" val="319569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Feit</a:t>
            </a:r>
          </a:p>
          <a:p>
            <a:r>
              <a:rPr lang="nl-NL" sz="1200" kern="1200" dirty="0">
                <a:solidFill>
                  <a:schemeClr val="tx1"/>
                </a:solidFill>
                <a:effectLst/>
                <a:latin typeface="+mn-lt"/>
                <a:ea typeface="+mn-ea"/>
                <a:cs typeface="+mn-cs"/>
              </a:rPr>
              <a:t>Toelichting: Er wordt in een voetbalkantine wel meer bier gedronken, maar relatief gezien wordt bij de tennis het meeste bier gedronken. Dit valt vooral te verklaren vanwege het feit dat in een voetbalkantine ook meer andere soorten dranken worden geschonken omdat ze bijvoorbeeld meer jeugdleden hebben. Bij tennis zijn toch vooral volwassenen de bezoekers van de kantine en die drinken vaker bier.</a:t>
            </a:r>
          </a:p>
          <a:p>
            <a:endParaRPr lang="nl-NL" dirty="0"/>
          </a:p>
        </p:txBody>
      </p:sp>
      <p:sp>
        <p:nvSpPr>
          <p:cNvPr id="4" name="Tijdelijke aanduiding voor dianummer 3"/>
          <p:cNvSpPr>
            <a:spLocks noGrp="1"/>
          </p:cNvSpPr>
          <p:nvPr>
            <p:ph type="sldNum" sz="quarter" idx="10"/>
          </p:nvPr>
        </p:nvSpPr>
        <p:spPr/>
        <p:txBody>
          <a:bodyPr/>
          <a:lstStyle/>
          <a:p>
            <a:fld id="{A5B5881D-886E-41EE-8EEF-9B293C2955FE}" type="slidenum">
              <a:rPr lang="nl-NL" smtClean="0"/>
              <a:t>9</a:t>
            </a:fld>
            <a:endParaRPr lang="nl-NL"/>
          </a:p>
        </p:txBody>
      </p:sp>
    </p:spTree>
    <p:extLst>
      <p:ext uri="{BB962C8B-B14F-4D97-AF65-F5344CB8AC3E}">
        <p14:creationId xmlns:p14="http://schemas.microsoft.com/office/powerpoint/2010/main" val="369794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Meld je aan en laat je voorlichten</a:t>
            </a:r>
          </a:p>
          <a:p>
            <a:pPr lvl="0"/>
            <a:r>
              <a:rPr lang="nl-NL" sz="1200" kern="1200" dirty="0">
                <a:solidFill>
                  <a:schemeClr val="tx1"/>
                </a:solidFill>
                <a:effectLst/>
                <a:latin typeface="+mn-lt"/>
                <a:ea typeface="+mn-ea"/>
                <a:cs typeface="+mn-cs"/>
              </a:rPr>
              <a:t>Stel met je bestuur vast dat dit jullie weg is </a:t>
            </a:r>
          </a:p>
          <a:p>
            <a:pPr lvl="0"/>
            <a:r>
              <a:rPr lang="nl-NL" sz="1200" kern="1200" dirty="0">
                <a:solidFill>
                  <a:schemeClr val="tx1"/>
                </a:solidFill>
                <a:effectLst/>
                <a:latin typeface="+mn-lt"/>
                <a:ea typeface="+mn-ea"/>
                <a:cs typeface="+mn-cs"/>
              </a:rPr>
              <a:t>Vorm een team met fans en andere betrokkenen uit je vereniging </a:t>
            </a:r>
          </a:p>
          <a:p>
            <a:pPr lvl="0"/>
            <a:r>
              <a:rPr lang="nl-NL" sz="1200" kern="1200" dirty="0">
                <a:solidFill>
                  <a:schemeClr val="tx1"/>
                </a:solidFill>
                <a:effectLst/>
                <a:latin typeface="+mn-lt"/>
                <a:ea typeface="+mn-ea"/>
                <a:cs typeface="+mn-cs"/>
              </a:rPr>
              <a:t>Organiseer een kick-off waar jullie team fit de stappen vorm gaat geven </a:t>
            </a:r>
          </a:p>
          <a:p>
            <a:pPr lvl="0"/>
            <a:r>
              <a:rPr lang="nl-NL" sz="1200" kern="1200" dirty="0">
                <a:solidFill>
                  <a:schemeClr val="tx1"/>
                </a:solidFill>
                <a:effectLst/>
                <a:latin typeface="+mn-lt"/>
                <a:ea typeface="+mn-ea"/>
                <a:cs typeface="+mn-cs"/>
              </a:rPr>
              <a:t>Stel een of twee aanvoerders aan die de voortgang bewaken </a:t>
            </a:r>
          </a:p>
          <a:p>
            <a:pPr lvl="0"/>
            <a:r>
              <a:rPr lang="nl-NL" sz="1200" kern="1200" dirty="0">
                <a:solidFill>
                  <a:schemeClr val="tx1"/>
                </a:solidFill>
                <a:effectLst/>
                <a:latin typeface="+mn-lt"/>
                <a:ea typeface="+mn-ea"/>
                <a:cs typeface="+mn-cs"/>
              </a:rPr>
              <a:t>Ga via Brons en zilver naar misschien wel goud </a:t>
            </a:r>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12</a:t>
            </a:fld>
            <a:endParaRPr lang="nl-NL"/>
          </a:p>
        </p:txBody>
      </p:sp>
    </p:spTree>
    <p:extLst>
      <p:ext uri="{BB962C8B-B14F-4D97-AF65-F5344CB8AC3E}">
        <p14:creationId xmlns:p14="http://schemas.microsoft.com/office/powerpoint/2010/main" val="198364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latin typeface="+mn-lt"/>
                <a:ea typeface="+mn-ea"/>
                <a:cs typeface="+mn-cs"/>
              </a:rPr>
              <a:t>Kijk bij Jouw Vereniging, Gezond Aanbod en Gezonde Financiën op de website voor meer informatie waarmee je direct aan de slag kan gaan</a:t>
            </a:r>
            <a:endParaRPr lang="nl-NL" dirty="0"/>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17</a:t>
            </a:fld>
            <a:endParaRPr lang="nl-NL"/>
          </a:p>
        </p:txBody>
      </p:sp>
    </p:spTree>
    <p:extLst>
      <p:ext uri="{BB962C8B-B14F-4D97-AF65-F5344CB8AC3E}">
        <p14:creationId xmlns:p14="http://schemas.microsoft.com/office/powerpoint/2010/main" val="233278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http://www.gezondesportkantine.nl/media/videos/jouw-vereniging.mp4</a:t>
            </a:r>
          </a:p>
          <a:p>
            <a:endParaRPr lang="nl-NL" dirty="0"/>
          </a:p>
        </p:txBody>
      </p:sp>
      <p:sp>
        <p:nvSpPr>
          <p:cNvPr id="4" name="Tijdelijke aanduiding voor dianummer 3"/>
          <p:cNvSpPr>
            <a:spLocks noGrp="1"/>
          </p:cNvSpPr>
          <p:nvPr>
            <p:ph type="sldNum" sz="quarter" idx="10"/>
          </p:nvPr>
        </p:nvSpPr>
        <p:spPr/>
        <p:txBody>
          <a:bodyPr/>
          <a:lstStyle/>
          <a:p>
            <a:fld id="{A94FA682-974F-4827-B13D-7BA6E5804287}" type="slidenum">
              <a:rPr lang="nl-NL" smtClean="0"/>
              <a:t>19</a:t>
            </a:fld>
            <a:endParaRPr lang="nl-NL"/>
          </a:p>
        </p:txBody>
      </p:sp>
    </p:spTree>
    <p:extLst>
      <p:ext uri="{BB962C8B-B14F-4D97-AF65-F5344CB8AC3E}">
        <p14:creationId xmlns:p14="http://schemas.microsoft.com/office/powerpoint/2010/main" val="250661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831848" y="645096"/>
            <a:ext cx="10972800" cy="1905529"/>
          </a:xfrm>
          <a:prstGeom prst="rect">
            <a:avLst/>
          </a:prstGeom>
        </p:spPr>
        <p:txBody>
          <a:bodyPr vert="horz" anchor="ctr" anchorCtr="0"/>
          <a:lstStyle>
            <a:lvl1pPr>
              <a:defRPr sz="5000" cap="all">
                <a:solidFill>
                  <a:srgbClr val="8AC2E3"/>
                </a:solidFill>
                <a:latin typeface="Impact"/>
                <a:cs typeface="Impact"/>
              </a:defRPr>
            </a:lvl1pPr>
          </a:lstStyle>
          <a:p>
            <a:r>
              <a:rPr lang="nl-NL" dirty="0"/>
              <a:t>CLICK TO EDIT MASTER </a:t>
            </a:r>
            <a:br>
              <a:rPr lang="nl-NL" dirty="0"/>
            </a:br>
            <a:r>
              <a:rPr lang="nl-NL" dirty="0"/>
              <a:t>TITLE STYLE</a:t>
            </a:r>
            <a:endParaRPr lang="en-US" dirty="0"/>
          </a:p>
        </p:txBody>
      </p:sp>
      <p:sp>
        <p:nvSpPr>
          <p:cNvPr id="17" name="Text Placeholder 16"/>
          <p:cNvSpPr>
            <a:spLocks noGrp="1"/>
          </p:cNvSpPr>
          <p:nvPr>
            <p:ph type="body" sz="quarter" idx="10" hasCustomPrompt="1"/>
          </p:nvPr>
        </p:nvSpPr>
        <p:spPr>
          <a:xfrm>
            <a:off x="825500" y="2634767"/>
            <a:ext cx="7355417" cy="3577647"/>
          </a:xfrm>
          <a:prstGeom prst="rect">
            <a:avLst/>
          </a:prstGeom>
        </p:spPr>
        <p:txBody>
          <a:bodyPr vert="horz"/>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a:p>
            <a:pPr lvl="0"/>
            <a:endParaRPr lang="nl-NL" dirty="0"/>
          </a:p>
        </p:txBody>
      </p:sp>
      <p:pic>
        <p:nvPicPr>
          <p:cNvPr id="4" name="Picture 4"/>
          <p:cNvPicPr>
            <a:picLocks noChangeAspect="1"/>
          </p:cNvPicPr>
          <p:nvPr userDrawn="1"/>
        </p:nvPicPr>
        <p:blipFill>
          <a:blip r:embed="rId2"/>
          <a:stretch>
            <a:fillRect/>
          </a:stretch>
        </p:blipFill>
        <p:spPr>
          <a:xfrm>
            <a:off x="1982877" y="6296556"/>
            <a:ext cx="2433848" cy="308360"/>
          </a:xfrm>
          <a:prstGeom prst="rect">
            <a:avLst/>
          </a:prstGeom>
        </p:spPr>
      </p:pic>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5714" y="6335353"/>
            <a:ext cx="2835214" cy="308640"/>
          </a:xfrm>
          <a:prstGeom prst="rect">
            <a:avLst/>
          </a:prstGeom>
        </p:spPr>
      </p:pic>
    </p:spTree>
    <p:extLst>
      <p:ext uri="{BB962C8B-B14F-4D97-AF65-F5344CB8AC3E}">
        <p14:creationId xmlns:p14="http://schemas.microsoft.com/office/powerpoint/2010/main" val="21497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2 kolommen">
    <p:spTree>
      <p:nvGrpSpPr>
        <p:cNvPr id="1" name=""/>
        <p:cNvGrpSpPr/>
        <p:nvPr/>
      </p:nvGrpSpPr>
      <p:grpSpPr>
        <a:xfrm>
          <a:off x="0" y="0"/>
          <a:ext cx="0" cy="0"/>
          <a:chOff x="0" y="0"/>
          <a:chExt cx="0" cy="0"/>
        </a:xfrm>
      </p:grpSpPr>
      <p:sp>
        <p:nvSpPr>
          <p:cNvPr id="9" name="Title 14"/>
          <p:cNvSpPr>
            <a:spLocks noGrp="1"/>
          </p:cNvSpPr>
          <p:nvPr>
            <p:ph type="title" hasCustomPrompt="1"/>
          </p:nvPr>
        </p:nvSpPr>
        <p:spPr>
          <a:xfrm>
            <a:off x="821265" y="645083"/>
            <a:ext cx="10972800" cy="1905529"/>
          </a:xfrm>
          <a:prstGeom prst="rect">
            <a:avLst/>
          </a:prstGeom>
        </p:spPr>
        <p:txBody>
          <a:bodyPr vert="horz" anchor="ctr" anchorCtr="0"/>
          <a:lstStyle>
            <a:lvl1pPr>
              <a:defRPr sz="5000" cap="all">
                <a:solidFill>
                  <a:srgbClr val="8AC2E3"/>
                </a:solidFill>
                <a:latin typeface="Impact"/>
                <a:cs typeface="Impact"/>
              </a:defRPr>
            </a:lvl1pPr>
          </a:lstStyle>
          <a:p>
            <a:r>
              <a:rPr lang="nl-NL" dirty="0"/>
              <a:t>CLICK TO EDIT MASTER </a:t>
            </a:r>
            <a:br>
              <a:rPr lang="nl-NL" dirty="0"/>
            </a:br>
            <a:r>
              <a:rPr lang="nl-NL" dirty="0"/>
              <a:t>TITLE STYLE</a:t>
            </a:r>
            <a:endParaRPr lang="en-US" dirty="0"/>
          </a:p>
        </p:txBody>
      </p:sp>
      <p:sp>
        <p:nvSpPr>
          <p:cNvPr id="10" name="Text Placeholder 16"/>
          <p:cNvSpPr>
            <a:spLocks noGrp="1"/>
          </p:cNvSpPr>
          <p:nvPr>
            <p:ph type="body" sz="quarter" idx="10" hasCustomPrompt="1"/>
          </p:nvPr>
        </p:nvSpPr>
        <p:spPr>
          <a:xfrm>
            <a:off x="814917" y="2634755"/>
            <a:ext cx="10318750" cy="2159000"/>
          </a:xfrm>
          <a:prstGeom prst="rect">
            <a:avLst/>
          </a:prstGeom>
        </p:spPr>
        <p:txBody>
          <a:bodyPr vert="horz" numCol="2" spcCol="360000"/>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endParaRPr lang="nl-NL"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a:p>
            <a:pPr lvl="0"/>
            <a:endParaRPr lang="nl-NL" dirty="0"/>
          </a:p>
        </p:txBody>
      </p:sp>
    </p:spTree>
    <p:extLst>
      <p:ext uri="{BB962C8B-B14F-4D97-AF65-F5344CB8AC3E}">
        <p14:creationId xmlns:p14="http://schemas.microsoft.com/office/powerpoint/2010/main" val="63551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le 14"/>
          <p:cNvSpPr>
            <a:spLocks noGrp="1"/>
          </p:cNvSpPr>
          <p:nvPr>
            <p:ph type="title" hasCustomPrompt="1"/>
          </p:nvPr>
        </p:nvSpPr>
        <p:spPr>
          <a:xfrm>
            <a:off x="821265" y="645083"/>
            <a:ext cx="10972800" cy="1905529"/>
          </a:xfrm>
          <a:prstGeom prst="rect">
            <a:avLst/>
          </a:prstGeom>
        </p:spPr>
        <p:txBody>
          <a:bodyPr vert="horz" anchor="ctr" anchorCtr="0"/>
          <a:lstStyle>
            <a:lvl1pPr>
              <a:defRPr sz="5000" cap="all">
                <a:solidFill>
                  <a:srgbClr val="8AC2E3"/>
                </a:solidFill>
                <a:latin typeface="Impact"/>
                <a:cs typeface="Impact"/>
              </a:defRPr>
            </a:lvl1pPr>
          </a:lstStyle>
          <a:p>
            <a:r>
              <a:rPr lang="nl-NL" dirty="0"/>
              <a:t>CLICK TO EDIT MASTER </a:t>
            </a:r>
            <a:br>
              <a:rPr lang="nl-NL" dirty="0"/>
            </a:br>
            <a:r>
              <a:rPr lang="nl-NL" dirty="0"/>
              <a:t>TITLE STYLE</a:t>
            </a:r>
            <a:endParaRPr lang="en-US" dirty="0"/>
          </a:p>
        </p:txBody>
      </p:sp>
      <p:sp>
        <p:nvSpPr>
          <p:cNvPr id="4" name="Text Placeholder 16"/>
          <p:cNvSpPr>
            <a:spLocks noGrp="1"/>
          </p:cNvSpPr>
          <p:nvPr>
            <p:ph type="body" sz="quarter" idx="10" hasCustomPrompt="1"/>
          </p:nvPr>
        </p:nvSpPr>
        <p:spPr>
          <a:xfrm>
            <a:off x="814917" y="2634755"/>
            <a:ext cx="10318750" cy="2159000"/>
          </a:xfrm>
          <a:prstGeom prst="rect">
            <a:avLst/>
          </a:prstGeom>
        </p:spPr>
        <p:txBody>
          <a:bodyPr vert="horz" numCol="2" spcCol="360000"/>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endParaRPr lang="nl-NL"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a:p>
            <a:pPr lvl="0"/>
            <a:endParaRPr lang="nl-NL" dirty="0"/>
          </a:p>
        </p:txBody>
      </p:sp>
      <p:pic>
        <p:nvPicPr>
          <p:cNvPr id="5" name="Picture 4"/>
          <p:cNvPicPr>
            <a:picLocks noChangeAspect="1"/>
          </p:cNvPicPr>
          <p:nvPr userDrawn="1"/>
        </p:nvPicPr>
        <p:blipFill>
          <a:blip r:embed="rId2"/>
          <a:stretch>
            <a:fillRect/>
          </a:stretch>
        </p:blipFill>
        <p:spPr>
          <a:xfrm>
            <a:off x="1982877" y="6296556"/>
            <a:ext cx="2433848" cy="308360"/>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5714" y="6335353"/>
            <a:ext cx="2835214" cy="308640"/>
          </a:xfrm>
          <a:prstGeom prst="rect">
            <a:avLst/>
          </a:prstGeom>
        </p:spPr>
      </p:pic>
    </p:spTree>
    <p:extLst>
      <p:ext uri="{BB962C8B-B14F-4D97-AF65-F5344CB8AC3E}">
        <p14:creationId xmlns:p14="http://schemas.microsoft.com/office/powerpoint/2010/main" val="84293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tekst">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1"/>
          </p:nvPr>
        </p:nvSpPr>
        <p:spPr>
          <a:xfrm>
            <a:off x="7686136" y="0"/>
            <a:ext cx="4505864" cy="6858000"/>
          </a:xfrm>
          <a:prstGeom prst="rect">
            <a:avLst/>
          </a:prstGeom>
        </p:spPr>
        <p:txBody>
          <a:bodyPr/>
          <a:lstStyle/>
          <a:p>
            <a:endParaRPr lang="nl-NL"/>
          </a:p>
        </p:txBody>
      </p:sp>
      <p:sp>
        <p:nvSpPr>
          <p:cNvPr id="15" name="Title 14"/>
          <p:cNvSpPr>
            <a:spLocks noGrp="1"/>
          </p:cNvSpPr>
          <p:nvPr>
            <p:ph type="title" hasCustomPrompt="1"/>
          </p:nvPr>
        </p:nvSpPr>
        <p:spPr>
          <a:xfrm>
            <a:off x="831848" y="645096"/>
            <a:ext cx="6788152" cy="1905529"/>
          </a:xfrm>
          <a:prstGeom prst="rect">
            <a:avLst/>
          </a:prstGeom>
        </p:spPr>
        <p:txBody>
          <a:bodyPr vert="horz" anchor="ctr" anchorCtr="0"/>
          <a:lstStyle>
            <a:lvl1pPr>
              <a:defRPr sz="5000" cap="all">
                <a:solidFill>
                  <a:srgbClr val="8AC2E3"/>
                </a:solidFill>
                <a:latin typeface="Impact"/>
                <a:cs typeface="Impact"/>
              </a:defRPr>
            </a:lvl1pPr>
          </a:lstStyle>
          <a:p>
            <a:r>
              <a:rPr lang="nl-NL" dirty="0"/>
              <a:t>CLICK TO EDIT MASTER </a:t>
            </a:r>
            <a:br>
              <a:rPr lang="nl-NL" dirty="0"/>
            </a:br>
            <a:r>
              <a:rPr lang="nl-NL" dirty="0"/>
              <a:t>TITLE STYLE</a:t>
            </a:r>
            <a:endParaRPr lang="en-US" dirty="0"/>
          </a:p>
        </p:txBody>
      </p:sp>
      <p:sp>
        <p:nvSpPr>
          <p:cNvPr id="17" name="Text Placeholder 16"/>
          <p:cNvSpPr>
            <a:spLocks noGrp="1"/>
          </p:cNvSpPr>
          <p:nvPr>
            <p:ph type="body" sz="quarter" idx="10" hasCustomPrompt="1"/>
          </p:nvPr>
        </p:nvSpPr>
        <p:spPr>
          <a:xfrm>
            <a:off x="825500" y="2634767"/>
            <a:ext cx="5725583" cy="3577647"/>
          </a:xfrm>
          <a:prstGeom prst="rect">
            <a:avLst/>
          </a:prstGeom>
        </p:spPr>
        <p:txBody>
          <a:bodyPr vert="horz"/>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r>
              <a:rPr lang="nl-NL" dirty="0"/>
              <a:t> 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a:p>
            <a:pPr lvl="0"/>
            <a:endParaRPr lang="nl-NL" dirty="0"/>
          </a:p>
        </p:txBody>
      </p:sp>
      <p:pic>
        <p:nvPicPr>
          <p:cNvPr id="5" name="Picture 4"/>
          <p:cNvPicPr>
            <a:picLocks noChangeAspect="1"/>
          </p:cNvPicPr>
          <p:nvPr userDrawn="1"/>
        </p:nvPicPr>
        <p:blipFill>
          <a:blip r:embed="rId2"/>
          <a:stretch>
            <a:fillRect/>
          </a:stretch>
        </p:blipFill>
        <p:spPr>
          <a:xfrm>
            <a:off x="2471367" y="6296556"/>
            <a:ext cx="2433848" cy="308360"/>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8393" y="6335353"/>
            <a:ext cx="2835214" cy="308640"/>
          </a:xfrm>
          <a:prstGeom prst="rect">
            <a:avLst/>
          </a:prstGeom>
        </p:spPr>
      </p:pic>
    </p:spTree>
    <p:extLst>
      <p:ext uri="{BB962C8B-B14F-4D97-AF65-F5344CB8AC3E}">
        <p14:creationId xmlns:p14="http://schemas.microsoft.com/office/powerpoint/2010/main" val="31549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ge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1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ekst I">
    <p:spTree>
      <p:nvGrpSpPr>
        <p:cNvPr id="1" name=""/>
        <p:cNvGrpSpPr/>
        <p:nvPr/>
      </p:nvGrpSpPr>
      <p:grpSpPr>
        <a:xfrm>
          <a:off x="0" y="0"/>
          <a:ext cx="0" cy="0"/>
          <a:chOff x="0" y="0"/>
          <a:chExt cx="0" cy="0"/>
        </a:xfrm>
      </p:grpSpPr>
      <p:sp>
        <p:nvSpPr>
          <p:cNvPr id="2" name="Title 1"/>
          <p:cNvSpPr>
            <a:spLocks noGrp="1"/>
          </p:cNvSpPr>
          <p:nvPr>
            <p:ph type="title"/>
          </p:nvPr>
        </p:nvSpPr>
        <p:spPr>
          <a:xfrm>
            <a:off x="741685" y="459115"/>
            <a:ext cx="10737000" cy="530915"/>
          </a:xfrm>
          <a:prstGeom prst="rect">
            <a:avLst/>
          </a:prstGeom>
        </p:spPr>
        <p:txBody>
          <a:bodyPr/>
          <a:lstStyle/>
          <a:p>
            <a:r>
              <a:rPr lang="en-US"/>
              <a:t>Click to edit Master title style</a:t>
            </a:r>
            <a:endParaRPr lang="nl-NL"/>
          </a:p>
        </p:txBody>
      </p:sp>
      <p:sp>
        <p:nvSpPr>
          <p:cNvPr id="3" name="Content Placeholder 2"/>
          <p:cNvSpPr>
            <a:spLocks noGrp="1"/>
          </p:cNvSpPr>
          <p:nvPr>
            <p:ph idx="1"/>
          </p:nvPr>
        </p:nvSpPr>
        <p:spPr>
          <a:xfrm>
            <a:off x="741685" y="1859283"/>
            <a:ext cx="10737000" cy="20005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75334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Aangepaste indeling">
    <p:spTree>
      <p:nvGrpSpPr>
        <p:cNvPr id="1" name=""/>
        <p:cNvGrpSpPr/>
        <p:nvPr/>
      </p:nvGrpSpPr>
      <p:grpSpPr>
        <a:xfrm>
          <a:off x="0" y="0"/>
          <a:ext cx="0" cy="0"/>
          <a:chOff x="0" y="0"/>
          <a:chExt cx="0" cy="0"/>
        </a:xfrm>
      </p:grpSpPr>
      <p:sp>
        <p:nvSpPr>
          <p:cNvPr id="8" name="Tijdelijke aanduiding voor inhoud 7"/>
          <p:cNvSpPr>
            <a:spLocks noGrp="1"/>
          </p:cNvSpPr>
          <p:nvPr>
            <p:ph sz="quarter" idx="10"/>
          </p:nvPr>
        </p:nvSpPr>
        <p:spPr>
          <a:xfrm>
            <a:off x="609601" y="1655928"/>
            <a:ext cx="9180395" cy="4185313"/>
          </a:xfrm>
          <a:prstGeom prst="rect">
            <a:avLst/>
          </a:prstGeom>
        </p:spPr>
        <p:txBody>
          <a:bodyPr/>
          <a:lstStyle>
            <a:lvl1pPr>
              <a:defRPr>
                <a:latin typeface="Arial" pitchFamily="34" charset="0"/>
                <a:cs typeface="Arial" pitchFamily="34" charset="0"/>
              </a:defRPr>
            </a:lvl1pPr>
            <a:lvl2pPr>
              <a:defRPr/>
            </a:lvl2pPr>
            <a:lvl3pPr>
              <a:defRPr/>
            </a:lvl3pPr>
            <a:lvl4pPr>
              <a:defRPr/>
            </a:lvl4pPr>
            <a:lvl5pPr>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4494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4259310-C7E2-4F76-8646-DD067B0488E5}" type="datetimeFigureOut">
              <a:rPr lang="nl-NL" smtClean="0"/>
              <a:t>13-09-17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09E5569-46E1-489E-911F-BD9CCAB977A0}" type="slidenum">
              <a:rPr lang="nl-NL" smtClean="0"/>
              <a:t>‹nr.›</a:t>
            </a:fld>
            <a:endParaRPr lang="nl-NL"/>
          </a:p>
        </p:txBody>
      </p:sp>
    </p:spTree>
    <p:extLst>
      <p:ext uri="{BB962C8B-B14F-4D97-AF65-F5344CB8AC3E}">
        <p14:creationId xmlns:p14="http://schemas.microsoft.com/office/powerpoint/2010/main" val="383982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rmale dia">
    <p:spTree>
      <p:nvGrpSpPr>
        <p:cNvPr id="1" name=""/>
        <p:cNvGrpSpPr/>
        <p:nvPr/>
      </p:nvGrpSpPr>
      <p:grpSpPr>
        <a:xfrm>
          <a:off x="0" y="0"/>
          <a:ext cx="0" cy="0"/>
          <a:chOff x="0" y="0"/>
          <a:chExt cx="0" cy="0"/>
        </a:xfrm>
      </p:grpSpPr>
      <p:sp>
        <p:nvSpPr>
          <p:cNvPr id="4" name="Tijdelijke aanduiding voor inhoud 3"/>
          <p:cNvSpPr>
            <a:spLocks noGrp="1"/>
          </p:cNvSpPr>
          <p:nvPr>
            <p:ph sz="quarter" idx="10"/>
          </p:nvPr>
        </p:nvSpPr>
        <p:spPr>
          <a:xfrm>
            <a:off x="609601" y="1630680"/>
            <a:ext cx="10972800" cy="4255064"/>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5" name="Picture 7"/>
          <p:cNvPicPr>
            <a:picLocks noChangeAspect="1"/>
          </p:cNvPicPr>
          <p:nvPr userDrawn="1"/>
        </p:nvPicPr>
        <p:blipFill>
          <a:blip r:embed="rId2" cstate="email"/>
          <a:srcRect/>
          <a:stretch>
            <a:fillRect/>
          </a:stretch>
        </p:blipFill>
        <p:spPr bwMode="auto">
          <a:xfrm>
            <a:off x="5325887" y="5961945"/>
            <a:ext cx="1490133" cy="436033"/>
          </a:xfrm>
          <a:prstGeom prst="rect">
            <a:avLst/>
          </a:prstGeom>
          <a:noFill/>
          <a:ln w="9525">
            <a:noFill/>
            <a:miter lim="800000"/>
            <a:headEnd/>
            <a:tailEnd/>
          </a:ln>
        </p:spPr>
      </p:pic>
      <p:sp>
        <p:nvSpPr>
          <p:cNvPr id="6" name="Titel 1"/>
          <p:cNvSpPr>
            <a:spLocks noGrp="1"/>
          </p:cNvSpPr>
          <p:nvPr>
            <p:ph type="title" hasCustomPrompt="1"/>
          </p:nvPr>
        </p:nvSpPr>
        <p:spPr>
          <a:xfrm>
            <a:off x="609600" y="700111"/>
            <a:ext cx="10972800" cy="533480"/>
          </a:xfrm>
          <a:prstGeom prst="rect">
            <a:avLst/>
          </a:prstGeom>
        </p:spPr>
        <p:txBody>
          <a:bodyPr anchor="b" anchorCtr="0">
            <a:noAutofit/>
          </a:bodyPr>
          <a:lstStyle>
            <a:lvl1pPr>
              <a:defRPr sz="3200" b="1">
                <a:latin typeface="Arial" panose="020B0604020202020204" pitchFamily="34" charset="0"/>
                <a:cs typeface="Arial" panose="020B0604020202020204" pitchFamily="34" charset="0"/>
              </a:defRPr>
            </a:lvl1pPr>
          </a:lstStyle>
          <a:p>
            <a:r>
              <a:rPr lang="nl-NL" dirty="0"/>
              <a:t>klik om de stijl te bewerken</a:t>
            </a:r>
          </a:p>
        </p:txBody>
      </p:sp>
      <p:pic>
        <p:nvPicPr>
          <p:cNvPr id="8" name="Picture 4"/>
          <p:cNvPicPr>
            <a:picLocks/>
          </p:cNvPicPr>
          <p:nvPr userDrawn="1"/>
        </p:nvPicPr>
        <p:blipFill>
          <a:blip r:embed="rId2"/>
          <a:srcRect t="46066" b="44943"/>
          <a:stretch>
            <a:fillRect/>
          </a:stretch>
        </p:blipFill>
        <p:spPr bwMode="auto">
          <a:xfrm>
            <a:off x="3696000" y="1242895"/>
            <a:ext cx="4800000" cy="60959"/>
          </a:xfrm>
          <a:prstGeom prst="rect">
            <a:avLst/>
          </a:prstGeom>
          <a:noFill/>
          <a:ln w="9525">
            <a:noFill/>
            <a:miter lim="800000"/>
            <a:headEnd/>
            <a:tailEnd/>
          </a:ln>
        </p:spPr>
      </p:pic>
    </p:spTree>
    <p:extLst>
      <p:ext uri="{BB962C8B-B14F-4D97-AF65-F5344CB8AC3E}">
        <p14:creationId xmlns:p14="http://schemas.microsoft.com/office/powerpoint/2010/main" val="29497852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51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7.jpg"/><Relationship Id="rId1" Type="http://schemas.openxmlformats.org/officeDocument/2006/relationships/video" Target="https://www.youtube.com/embed/W2dArPQhau8" TargetMode="External"/><Relationship Id="rId2"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1" Type="http://schemas.openxmlformats.org/officeDocument/2006/relationships/image" Target="../media/image44.gif"/><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emf"/></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71.png"/><Relationship Id="rId1" Type="http://schemas.openxmlformats.org/officeDocument/2006/relationships/video" Target="https://www.youtube.com/embed/z8PrtgO0WyI" TargetMode="External"/><Relationship Id="rId2"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emf"/><Relationship Id="rId5" Type="http://schemas.openxmlformats.org/officeDocument/2006/relationships/image" Target="../media/image11.jpg"/><Relationship Id="rId6" Type="http://schemas.openxmlformats.org/officeDocument/2006/relationships/image" Target="../media/image12.png"/><Relationship Id="rId7" Type="http://schemas.openxmlformats.org/officeDocument/2006/relationships/image" Target="../media/image13.jpg"/><Relationship Id="rId8" Type="http://schemas.openxmlformats.org/officeDocument/2006/relationships/image" Target="../media/image14.jpg"/><Relationship Id="rId9" Type="http://schemas.openxmlformats.org/officeDocument/2006/relationships/image" Target="../media/image15.png"/><Relationship Id="rId10" Type="http://schemas.openxmlformats.org/officeDocument/2006/relationships/image" Target="../media/image16.jp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4" Type="http://schemas.microsoft.com/office/2007/relationships/hdphoto" Target="../media/hdphoto1.wdp"/><Relationship Id="rId5" Type="http://schemas.openxmlformats.org/officeDocument/2006/relationships/image" Target="../media/image73.png"/><Relationship Id="rId6" Type="http://schemas.openxmlformats.org/officeDocument/2006/relationships/image" Target="../media/image74.jpg"/><Relationship Id="rId7" Type="http://schemas.openxmlformats.org/officeDocument/2006/relationships/image" Target="../media/image75.jp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3.xml.rels><?xml version="1.0" encoding="UTF-8" standalone="yes"?>
<Relationships xmlns="http://schemas.openxmlformats.org/package/2006/relationships"><Relationship Id="rId3" Type="http://schemas.openxmlformats.org/officeDocument/2006/relationships/hyperlink" Target="http://www.teamfit.nl/" TargetMode="External"/><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hyperlink" Target="mailto:joke@teamfit.nl"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77.jpeg"/><Relationship Id="rId1" Type="http://schemas.openxmlformats.org/officeDocument/2006/relationships/video" Target="https://www.youtube.com/embed/YT05ld7e90Y" TargetMode="Externa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JPG"/><Relationship Id="rId3" Type="http://schemas.openxmlformats.org/officeDocument/2006/relationships/image" Target="../media/image8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a:xfrm>
            <a:off x="-1982373" y="236723"/>
            <a:ext cx="10972800" cy="1905529"/>
          </a:xfrm>
        </p:spPr>
        <p:txBody>
          <a:bodyPr/>
          <a:lstStyle/>
          <a:p>
            <a:r>
              <a:rPr lang="nl-NL" dirty="0">
                <a:solidFill>
                  <a:schemeClr val="accent2"/>
                </a:solidFill>
              </a:rPr>
              <a:t>			Instructie </a:t>
            </a:r>
            <a:endParaRPr lang="nl-NL" dirty="0"/>
          </a:p>
        </p:txBody>
      </p:sp>
      <p:sp>
        <p:nvSpPr>
          <p:cNvPr id="2" name="Tijdelijke aanduiding voor inhoud 1"/>
          <p:cNvSpPr>
            <a:spLocks noGrp="1"/>
          </p:cNvSpPr>
          <p:nvPr>
            <p:ph type="body" sz="quarter" idx="10"/>
          </p:nvPr>
        </p:nvSpPr>
        <p:spPr/>
        <p:txBody>
          <a:bodyPr/>
          <a:lstStyle/>
          <a:p>
            <a:pPr marL="285750" indent="-285750">
              <a:buClr>
                <a:srgbClr val="D93C3D"/>
              </a:buClr>
              <a:buFont typeface="Wingdings" panose="05000000000000000000" pitchFamily="2" charset="2"/>
              <a:buChar char="§"/>
            </a:pPr>
            <a:r>
              <a:rPr lang="nl-NL" dirty="0"/>
              <a:t>Deze presentatie bevat een standaard verhaal waar je zelf slides aan kan toevoegen of kan verwijderen:</a:t>
            </a:r>
          </a:p>
          <a:p>
            <a:pPr marL="285750" indent="-285750">
              <a:buClr>
                <a:srgbClr val="D93C3D"/>
              </a:buClr>
              <a:buFont typeface="Wingdings" panose="05000000000000000000" pitchFamily="2" charset="2"/>
              <a:buChar char="§"/>
            </a:pPr>
            <a:r>
              <a:rPr lang="nl-NL" dirty="0"/>
              <a:t>Wil je zelf een slide toevoegen? Klik dan bovenin op “nieuwe dia” met daarnaast een pijltje naar beneden. Daar kan je een indeling kiezen.</a:t>
            </a:r>
          </a:p>
          <a:p>
            <a:pPr marL="285750" indent="-285750">
              <a:buClr>
                <a:srgbClr val="D93C3D"/>
              </a:buClr>
              <a:buFont typeface="Wingdings" panose="05000000000000000000" pitchFamily="2" charset="2"/>
              <a:buChar char="§"/>
            </a:pPr>
            <a:r>
              <a:rPr lang="nl-NL" dirty="0"/>
              <a:t>Heb je vragen? Neem dan contact op met de coördinator Team:Fit </a:t>
            </a:r>
            <a:r>
              <a:rPr lang="nl-NL" dirty="0" err="1"/>
              <a:t>info@team:fit.nl</a:t>
            </a:r>
            <a:r>
              <a:rPr lang="nl-NL" dirty="0"/>
              <a:t>.</a:t>
            </a:r>
          </a:p>
          <a:p>
            <a:pPr marL="285750" indent="-285750">
              <a:buClr>
                <a:srgbClr val="D93C3D"/>
              </a:buClr>
              <a:buFont typeface="Wingdings" panose="05000000000000000000" pitchFamily="2" charset="2"/>
              <a:buChar char="§"/>
            </a:pPr>
            <a:r>
              <a:rPr lang="nl-NL" dirty="0"/>
              <a:t>Verwijder deze slide </a:t>
            </a:r>
          </a:p>
        </p:txBody>
      </p:sp>
    </p:spTree>
    <p:extLst>
      <p:ext uri="{BB962C8B-B14F-4D97-AF65-F5344CB8AC3E}">
        <p14:creationId xmlns:p14="http://schemas.microsoft.com/office/powerpoint/2010/main" val="2419691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accent2"/>
                </a:solidFill>
              </a:rPr>
              <a:t>Waarom meedoen? </a:t>
            </a:r>
            <a:endParaRPr lang="nl-NL" dirty="0"/>
          </a:p>
        </p:txBody>
      </p:sp>
      <p:sp>
        <p:nvSpPr>
          <p:cNvPr id="8" name="Tijdelijke aanduiding voor tekst 2"/>
          <p:cNvSpPr>
            <a:spLocks noGrp="1"/>
          </p:cNvSpPr>
          <p:nvPr>
            <p:ph type="body" sz="quarter" idx="10"/>
          </p:nvPr>
        </p:nvSpPr>
        <p:spPr>
          <a:xfrm>
            <a:off x="831848" y="2550625"/>
            <a:ext cx="5802416" cy="3577647"/>
          </a:xfrm>
        </p:spPr>
        <p:txBody>
          <a:bodyPr numCol="1"/>
          <a:lstStyle/>
          <a:p>
            <a:r>
              <a:rPr lang="nl-NL" dirty="0"/>
              <a:t>Gezonder aanbod van eten en drinken past bij de </a:t>
            </a:r>
            <a:r>
              <a:rPr lang="nl-NL" sz="3200" b="1" dirty="0"/>
              <a:t>sportieve en maatschappelijke functie </a:t>
            </a:r>
            <a:r>
              <a:rPr lang="nl-NL" dirty="0"/>
              <a:t>van de club. </a:t>
            </a:r>
          </a:p>
          <a:p>
            <a:endParaRPr lang="nl-NL" dirty="0"/>
          </a:p>
          <a:p>
            <a:pPr>
              <a:tabLst>
                <a:tab pos="1616075" algn="l"/>
              </a:tabLst>
            </a:pPr>
            <a:r>
              <a:rPr lang="nl-NL" dirty="0"/>
              <a:t>Volgens de maandelijkse Sportdeelname Index van NOC*NSF doet zo'n zestig procent van alle Nederlanders wekelijks iets aan sport en wil </a:t>
            </a:r>
            <a:r>
              <a:rPr lang="nl-NL" sz="2800" b="1" dirty="0"/>
              <a:t>één op de drie sporters </a:t>
            </a:r>
            <a:r>
              <a:rPr lang="nl-NL" dirty="0"/>
              <a:t>of bezoekers van een club </a:t>
            </a:r>
            <a:r>
              <a:rPr lang="nl-NL" b="1" dirty="0"/>
              <a:t>niet</a:t>
            </a:r>
            <a:r>
              <a:rPr lang="nl-NL" dirty="0"/>
              <a:t> verleid worden tot </a:t>
            </a:r>
            <a:r>
              <a:rPr lang="nl-NL" b="1" dirty="0"/>
              <a:t>ongezond snacken </a:t>
            </a:r>
            <a:r>
              <a:rPr lang="nl-NL" dirty="0"/>
              <a:t>in de sportkantine. </a:t>
            </a:r>
          </a:p>
        </p:txBody>
      </p:sp>
      <p:pic>
        <p:nvPicPr>
          <p:cNvPr id="9" name="Picture 8"/>
          <p:cNvPicPr>
            <a:picLocks noChangeAspect="1"/>
          </p:cNvPicPr>
          <p:nvPr/>
        </p:nvPicPr>
        <p:blipFill>
          <a:blip r:embed="rId2"/>
          <a:stretch>
            <a:fillRect/>
          </a:stretch>
        </p:blipFill>
        <p:spPr>
          <a:xfrm>
            <a:off x="7763079" y="2258795"/>
            <a:ext cx="3324085" cy="2706756"/>
          </a:xfrm>
          <a:prstGeom prst="rect">
            <a:avLst/>
          </a:prstGeom>
        </p:spPr>
      </p:pic>
    </p:spTree>
    <p:extLst>
      <p:ext uri="{BB962C8B-B14F-4D97-AF65-F5344CB8AC3E}">
        <p14:creationId xmlns:p14="http://schemas.microsoft.com/office/powerpoint/2010/main" val="393740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116012" y="757763"/>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rgbClr val="8AC2E3"/>
                </a:solidFill>
                <a:latin typeface="Impact"/>
                <a:cs typeface="Impact"/>
              </a:rPr>
              <a:t>WAT KRIJG </a:t>
            </a:r>
            <a:r>
              <a:rPr lang="nl-NL" sz="5000" dirty="0">
                <a:solidFill>
                  <a:schemeClr val="tx2"/>
                </a:solidFill>
                <a:latin typeface="Impact"/>
                <a:cs typeface="Impact"/>
              </a:rPr>
              <a:t>JE</a:t>
            </a:r>
            <a:r>
              <a:rPr lang="nl-NL" sz="5000" dirty="0">
                <a:solidFill>
                  <a:srgbClr val="8AC2E3"/>
                </a:solidFill>
                <a:latin typeface="Impact"/>
                <a:cs typeface="Impact"/>
              </a:rPr>
              <a:t/>
            </a:r>
            <a:br>
              <a:rPr lang="nl-NL" sz="5000" dirty="0">
                <a:solidFill>
                  <a:srgbClr val="8AC2E3"/>
                </a:solidFill>
                <a:latin typeface="Impact"/>
                <a:cs typeface="Impact"/>
              </a:rPr>
            </a:br>
            <a:r>
              <a:rPr lang="nl-NL" sz="5000" dirty="0">
                <a:solidFill>
                  <a:schemeClr val="accent2"/>
                </a:solidFill>
                <a:latin typeface="Impact"/>
                <a:cs typeface="Impact"/>
              </a:rPr>
              <a:t>ALS JE MEE DOET?</a:t>
            </a:r>
          </a:p>
        </p:txBody>
      </p:sp>
      <p:sp>
        <p:nvSpPr>
          <p:cNvPr id="8" name="TextBox 7"/>
          <p:cNvSpPr txBox="1"/>
          <p:nvPr/>
        </p:nvSpPr>
        <p:spPr>
          <a:xfrm>
            <a:off x="1117600" y="3246963"/>
            <a:ext cx="5373511" cy="3048000"/>
          </a:xfrm>
          <a:prstGeom prst="rect">
            <a:avLst/>
          </a:prstGeom>
        </p:spPr>
        <p:txBody>
          <a:bodyPr vert="horz" wrap="square" lIns="91440" tIns="45720" rIns="91440" bIns="45720" rtlCol="0">
            <a:noAutofit/>
          </a:bodyPr>
          <a:lstStyle/>
          <a:p>
            <a:pPr>
              <a:lnSpc>
                <a:spcPct val="110000"/>
              </a:lnSpc>
            </a:pPr>
            <a:r>
              <a:rPr lang="nl-NL" dirty="0">
                <a:latin typeface="+mj-lt"/>
              </a:rPr>
              <a:t>Als je meedoet met </a:t>
            </a:r>
            <a:r>
              <a:rPr lang="nl-NL" dirty="0" err="1">
                <a:latin typeface="+mj-lt"/>
              </a:rPr>
              <a:t>Team:Fit</a:t>
            </a:r>
            <a:r>
              <a:rPr lang="nl-NL" dirty="0">
                <a:latin typeface="+mj-lt"/>
              </a:rPr>
              <a:t>, krijg je kosteloos advies van een van onze adviseurs en ga je samen met de rest van de vereniging actief aan de slag om te werken aan een gezonder aanbod in jullie sportkantine. </a:t>
            </a:r>
          </a:p>
          <a:p>
            <a:pPr>
              <a:lnSpc>
                <a:spcPct val="110000"/>
              </a:lnSpc>
            </a:pPr>
            <a:endParaRPr lang="nl-NL" dirty="0">
              <a:latin typeface="+mj-lt"/>
            </a:endParaRPr>
          </a:p>
          <a:p>
            <a:pPr>
              <a:lnSpc>
                <a:spcPct val="110000"/>
              </a:lnSpc>
            </a:pPr>
            <a:r>
              <a:rPr lang="nl-NL" dirty="0">
                <a:latin typeface="+mj-lt"/>
              </a:rPr>
              <a:t>Ook ontvang je een starterspakket met handige tips en materialen.</a:t>
            </a:r>
          </a:p>
        </p:txBody>
      </p:sp>
      <p:pic>
        <p:nvPicPr>
          <p:cNvPr id="11" name="Picture 10"/>
          <p:cNvPicPr>
            <a:picLocks noChangeAspect="1"/>
          </p:cNvPicPr>
          <p:nvPr/>
        </p:nvPicPr>
        <p:blipFill>
          <a:blip r:embed="rId2"/>
          <a:stretch>
            <a:fillRect/>
          </a:stretch>
        </p:blipFill>
        <p:spPr>
          <a:xfrm>
            <a:off x="7299678" y="1762477"/>
            <a:ext cx="3873500" cy="3784600"/>
          </a:xfrm>
          <a:prstGeom prst="rect">
            <a:avLst/>
          </a:prstGeom>
        </p:spPr>
      </p:pic>
    </p:spTree>
    <p:extLst>
      <p:ext uri="{BB962C8B-B14F-4D97-AF65-F5344CB8AC3E}">
        <p14:creationId xmlns:p14="http://schemas.microsoft.com/office/powerpoint/2010/main" val="222562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normAutofit/>
          </a:bodyPr>
          <a:lstStyle/>
          <a:p>
            <a:r>
              <a:rPr lang="nl-NL" sz="5000" dirty="0">
                <a:solidFill>
                  <a:schemeClr val="accent2"/>
                </a:solidFill>
                <a:latin typeface="Impact"/>
                <a:cs typeface="Impact"/>
              </a:rPr>
              <a:t>HOE  VAN  START? </a:t>
            </a:r>
          </a:p>
        </p:txBody>
      </p:sp>
      <p:sp>
        <p:nvSpPr>
          <p:cNvPr id="4" name="TextBox 3"/>
          <p:cNvSpPr txBox="1"/>
          <p:nvPr/>
        </p:nvSpPr>
        <p:spPr>
          <a:xfrm>
            <a:off x="1062940" y="1970751"/>
            <a:ext cx="10655300" cy="4887249"/>
          </a:xfrm>
          <a:prstGeom prst="rect">
            <a:avLst/>
          </a:prstGeom>
        </p:spPr>
        <p:txBody>
          <a:bodyPr vert="horz" wrap="square" lIns="91440" tIns="45720" rIns="91440" bIns="45720" numCol="5" spcCol="288000" rtlCol="0">
            <a:noAutofit/>
          </a:bodyPr>
          <a:lstStyle/>
          <a:p>
            <a:r>
              <a:rPr lang="nl-NL" sz="2000" b="1" dirty="0">
                <a:latin typeface="Calibri"/>
                <a:cs typeface="Calibri"/>
              </a:rPr>
              <a:t>Stap 1: </a:t>
            </a:r>
          </a:p>
          <a:p>
            <a:r>
              <a:rPr lang="nl-NL" sz="2000" b="1" dirty="0">
                <a:solidFill>
                  <a:schemeClr val="accent2"/>
                </a:solidFill>
                <a:cs typeface="Calibri"/>
              </a:rPr>
              <a:t>Meld je vereniging aan!</a:t>
            </a:r>
          </a:p>
          <a:p>
            <a:endParaRPr lang="nl-NL" dirty="0">
              <a:latin typeface="+mj-lt"/>
            </a:endParaRPr>
          </a:p>
          <a:p>
            <a:endParaRPr lang="nl-NL" dirty="0">
              <a:latin typeface="+mj-lt"/>
            </a:endParaRPr>
          </a:p>
          <a:p>
            <a:r>
              <a:rPr lang="nl-NL" dirty="0">
                <a:latin typeface="+mj-lt"/>
              </a:rPr>
              <a:t>Meld jouw sportvereniging aan. Hierna word je in contact gebracht met jouw persoonlijke Team:Fit Adviseur.</a:t>
            </a: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r>
              <a:rPr lang="nl-NL" sz="2000" b="1" dirty="0">
                <a:solidFill>
                  <a:srgbClr val="000000"/>
                </a:solidFill>
                <a:cs typeface="Calibri"/>
              </a:rPr>
              <a:t>Stap 2: </a:t>
            </a:r>
          </a:p>
          <a:p>
            <a:r>
              <a:rPr lang="nl-NL" sz="2000" b="1" dirty="0">
                <a:solidFill>
                  <a:schemeClr val="tx2"/>
                </a:solidFill>
                <a:cs typeface="Calibri"/>
              </a:rPr>
              <a:t>Het eerste adviesgesprek</a:t>
            </a:r>
          </a:p>
          <a:p>
            <a:endParaRPr lang="nl-NL" sz="2000" dirty="0"/>
          </a:p>
          <a:p>
            <a:endParaRPr lang="nl-NL" dirty="0">
              <a:latin typeface="+mj-lt"/>
            </a:endParaRPr>
          </a:p>
          <a:p>
            <a:r>
              <a:rPr lang="nl-NL" dirty="0">
                <a:latin typeface="+mj-lt"/>
              </a:rPr>
              <a:t>De Team:Fit Adviseur komt langs. Samen kijken jullie wat bij jouw vereniging aanslaat en hoe je alle leden enthousiast kan maken.</a:t>
            </a: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r>
              <a:rPr lang="nl-NL" sz="2000" b="1" dirty="0">
                <a:solidFill>
                  <a:srgbClr val="000000"/>
                </a:solidFill>
                <a:cs typeface="Calibri"/>
              </a:rPr>
              <a:t>Stap 3: </a:t>
            </a:r>
          </a:p>
          <a:p>
            <a:r>
              <a:rPr lang="nl-NL" sz="2000" b="1" dirty="0">
                <a:solidFill>
                  <a:schemeClr val="accent2"/>
                </a:solidFill>
                <a:cs typeface="Calibri"/>
              </a:rPr>
              <a:t>Stel je team samen</a:t>
            </a:r>
          </a:p>
          <a:p>
            <a:endParaRPr lang="nl-NL" dirty="0">
              <a:latin typeface="+mj-lt"/>
            </a:endParaRPr>
          </a:p>
          <a:p>
            <a:endParaRPr lang="nl-NL" dirty="0">
              <a:latin typeface="+mj-lt"/>
            </a:endParaRPr>
          </a:p>
          <a:p>
            <a:r>
              <a:rPr lang="nl-NL" dirty="0">
                <a:latin typeface="+mj-lt"/>
              </a:rPr>
              <a:t>Ga jij voor een gezonder aanbod in de sportkantine? </a:t>
            </a:r>
          </a:p>
          <a:p>
            <a:r>
              <a:rPr lang="nl-NL" dirty="0">
                <a:latin typeface="+mj-lt"/>
              </a:rPr>
              <a:t>Dit hoef je niet alleen te doen.  </a:t>
            </a:r>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r>
              <a:rPr lang="nl-NL" sz="2000" b="1" dirty="0">
                <a:solidFill>
                  <a:srgbClr val="000000"/>
                </a:solidFill>
                <a:latin typeface="Calibri"/>
                <a:cs typeface="Calibri"/>
              </a:rPr>
              <a:t>Stap 4: </a:t>
            </a:r>
          </a:p>
          <a:p>
            <a:r>
              <a:rPr lang="nl-NL" sz="2000" b="1" dirty="0">
                <a:solidFill>
                  <a:schemeClr val="tx2"/>
                </a:solidFill>
                <a:cs typeface="Calibri"/>
              </a:rPr>
              <a:t>De eerste vergadering/ </a:t>
            </a:r>
          </a:p>
          <a:p>
            <a:r>
              <a:rPr lang="nl-NL" sz="2000" b="1" dirty="0">
                <a:solidFill>
                  <a:schemeClr val="tx2"/>
                </a:solidFill>
                <a:cs typeface="Calibri"/>
              </a:rPr>
              <a:t>kick-off</a:t>
            </a:r>
          </a:p>
          <a:p>
            <a:endParaRPr lang="nl-NL" dirty="0">
              <a:latin typeface="+mj-lt"/>
            </a:endParaRPr>
          </a:p>
          <a:p>
            <a:r>
              <a:rPr lang="nl-NL" dirty="0">
                <a:latin typeface="+mj-lt"/>
              </a:rPr>
              <a:t>Organiseer een eerste kick-off met het team dat je hebt samengesteld. Bepaal samen de stappen die jullie gaan zetten.</a:t>
            </a: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r>
              <a:rPr lang="nl-NL" sz="2000" b="1" dirty="0">
                <a:solidFill>
                  <a:srgbClr val="000000"/>
                </a:solidFill>
                <a:latin typeface="Calibri"/>
                <a:cs typeface="Calibri"/>
              </a:rPr>
              <a:t>Stap 5: </a:t>
            </a:r>
          </a:p>
          <a:p>
            <a:r>
              <a:rPr lang="nl-NL" sz="2000" b="1" dirty="0">
                <a:solidFill>
                  <a:schemeClr val="accent2"/>
                </a:solidFill>
                <a:latin typeface="Calibri"/>
                <a:cs typeface="Calibri"/>
              </a:rPr>
              <a:t>Ga voor </a:t>
            </a:r>
          </a:p>
          <a:p>
            <a:r>
              <a:rPr lang="nl-NL" sz="2000" b="1" dirty="0">
                <a:solidFill>
                  <a:schemeClr val="accent2"/>
                </a:solidFill>
                <a:latin typeface="Calibri"/>
                <a:cs typeface="Calibri"/>
              </a:rPr>
              <a:t>goud!</a:t>
            </a:r>
          </a:p>
          <a:p>
            <a:endParaRPr lang="nl-NL" dirty="0">
              <a:latin typeface="+mj-lt"/>
            </a:endParaRPr>
          </a:p>
          <a:p>
            <a:endParaRPr lang="nl-NL" dirty="0">
              <a:latin typeface="+mj-lt"/>
            </a:endParaRPr>
          </a:p>
          <a:p>
            <a:r>
              <a:rPr lang="nl-NL" dirty="0">
                <a:latin typeface="+mj-lt"/>
              </a:rPr>
              <a:t>Staat de strategie vast? Dan ben je klaar om te scoren!</a:t>
            </a:r>
          </a:p>
        </p:txBody>
      </p:sp>
      <p:pic>
        <p:nvPicPr>
          <p:cNvPr id="7" name="Picture 6"/>
          <p:cNvPicPr>
            <a:picLocks noChangeAspect="1"/>
          </p:cNvPicPr>
          <p:nvPr/>
        </p:nvPicPr>
        <p:blipFill>
          <a:blip r:embed="rId3"/>
          <a:stretch>
            <a:fillRect/>
          </a:stretch>
        </p:blipFill>
        <p:spPr>
          <a:xfrm>
            <a:off x="1839278" y="1576388"/>
            <a:ext cx="1282700" cy="228600"/>
          </a:xfrm>
          <a:prstGeom prst="rect">
            <a:avLst/>
          </a:prstGeom>
        </p:spPr>
      </p:pic>
      <p:pic>
        <p:nvPicPr>
          <p:cNvPr id="8" name="Picture 7"/>
          <p:cNvPicPr>
            <a:picLocks noChangeAspect="1"/>
          </p:cNvPicPr>
          <p:nvPr/>
        </p:nvPicPr>
        <p:blipFill>
          <a:blip r:embed="rId4"/>
          <a:stretch>
            <a:fillRect/>
          </a:stretch>
        </p:blipFill>
        <p:spPr>
          <a:xfrm>
            <a:off x="4046721" y="1575679"/>
            <a:ext cx="1282700" cy="228600"/>
          </a:xfrm>
          <a:prstGeom prst="rect">
            <a:avLst/>
          </a:prstGeom>
        </p:spPr>
      </p:pic>
      <p:pic>
        <p:nvPicPr>
          <p:cNvPr id="9" name="Picture 8"/>
          <p:cNvPicPr>
            <a:picLocks noChangeAspect="1"/>
          </p:cNvPicPr>
          <p:nvPr/>
        </p:nvPicPr>
        <p:blipFill>
          <a:blip r:embed="rId3"/>
          <a:stretch>
            <a:fillRect/>
          </a:stretch>
        </p:blipFill>
        <p:spPr>
          <a:xfrm>
            <a:off x="6254164" y="1576388"/>
            <a:ext cx="1282700" cy="228600"/>
          </a:xfrm>
          <a:prstGeom prst="rect">
            <a:avLst/>
          </a:prstGeom>
        </p:spPr>
      </p:pic>
      <p:pic>
        <p:nvPicPr>
          <p:cNvPr id="10" name="Picture 9"/>
          <p:cNvPicPr>
            <a:picLocks noChangeAspect="1"/>
          </p:cNvPicPr>
          <p:nvPr/>
        </p:nvPicPr>
        <p:blipFill>
          <a:blip r:embed="rId4"/>
          <a:stretch>
            <a:fillRect/>
          </a:stretch>
        </p:blipFill>
        <p:spPr>
          <a:xfrm>
            <a:off x="8421706" y="1576388"/>
            <a:ext cx="1282700" cy="228600"/>
          </a:xfrm>
          <a:prstGeom prst="rect">
            <a:avLst/>
          </a:prstGeom>
        </p:spPr>
      </p:pic>
    </p:spTree>
    <p:extLst>
      <p:ext uri="{BB962C8B-B14F-4D97-AF65-F5344CB8AC3E}">
        <p14:creationId xmlns:p14="http://schemas.microsoft.com/office/powerpoint/2010/main" val="397314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inhoud 2"/>
          <p:cNvSpPr txBox="1">
            <a:spLocks/>
          </p:cNvSpPr>
          <p:nvPr/>
        </p:nvSpPr>
        <p:spPr>
          <a:xfrm>
            <a:off x="846265" y="3321404"/>
            <a:ext cx="4467579" cy="2450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sz="1800" dirty="0">
                <a:latin typeface="+mj-lt"/>
              </a:rPr>
              <a:t>Meld jouw sportvereniging op de website aan, hierna word je in contact gebracht met jouw persoonlijke Team:Fit Adviseur. Deze adviseur weet alles over het verenigingsleven, gezonde snacks én de verkoop ervan. De adviseur helpt jouw team bij het zetten van de eerste stappen.</a:t>
            </a:r>
          </a:p>
          <a:p>
            <a:pPr marL="0" indent="0">
              <a:lnSpc>
                <a:spcPct val="110000"/>
              </a:lnSpc>
              <a:buNone/>
            </a:pPr>
            <a:endParaRPr lang="nl-NL" sz="1800" dirty="0">
              <a:latin typeface="+mj-lt"/>
            </a:endParaRPr>
          </a:p>
        </p:txBody>
      </p:sp>
      <p:sp>
        <p:nvSpPr>
          <p:cNvPr id="6" name="Titel 1"/>
          <p:cNvSpPr txBox="1">
            <a:spLocks/>
          </p:cNvSpPr>
          <p:nvPr/>
        </p:nvSpPr>
        <p:spPr>
          <a:xfrm>
            <a:off x="841856" y="983544"/>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chemeClr val="tx2"/>
                </a:solidFill>
                <a:latin typeface="Impact"/>
                <a:cs typeface="Impact"/>
              </a:rPr>
              <a:t>STAP 1</a:t>
            </a:r>
          </a:p>
          <a:p>
            <a:r>
              <a:rPr lang="nl-NL" sz="5000" dirty="0">
                <a:solidFill>
                  <a:schemeClr val="accent2"/>
                </a:solidFill>
                <a:latin typeface="Impact"/>
                <a:cs typeface="Impact"/>
              </a:rPr>
              <a:t>MELD JE CLUB AAN!</a:t>
            </a:r>
          </a:p>
        </p:txBody>
      </p:sp>
      <p:pic>
        <p:nvPicPr>
          <p:cNvPr id="8" name="Picture 7"/>
          <p:cNvPicPr>
            <a:picLocks noChangeAspect="1"/>
          </p:cNvPicPr>
          <p:nvPr/>
        </p:nvPicPr>
        <p:blipFill>
          <a:blip r:embed="rId2"/>
          <a:stretch>
            <a:fillRect/>
          </a:stretch>
        </p:blipFill>
        <p:spPr>
          <a:xfrm>
            <a:off x="6611600" y="1834444"/>
            <a:ext cx="4324512" cy="3513666"/>
          </a:xfrm>
          <a:prstGeom prst="rect">
            <a:avLst/>
          </a:prstGeom>
        </p:spPr>
      </p:pic>
    </p:spTree>
    <p:extLst>
      <p:ext uri="{BB962C8B-B14F-4D97-AF65-F5344CB8AC3E}">
        <p14:creationId xmlns:p14="http://schemas.microsoft.com/office/powerpoint/2010/main" val="1800949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6440310" y="3623050"/>
            <a:ext cx="4467579" cy="24359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sz="1800" dirty="0">
                <a:latin typeface="+mj-lt"/>
              </a:rPr>
              <a:t>De </a:t>
            </a:r>
            <a:r>
              <a:rPr lang="nl-NL" sz="1800" dirty="0" err="1">
                <a:latin typeface="+mj-lt"/>
              </a:rPr>
              <a:t>Team:Fit</a:t>
            </a:r>
            <a:r>
              <a:rPr lang="nl-NL" sz="1800" dirty="0">
                <a:latin typeface="+mj-lt"/>
              </a:rPr>
              <a:t> Adviseur komt langs. Samen kijken jullie wat bij jouw vereniging aanslaat en hoe je alle leden enthousiast kan maken. Ook bekijkt de </a:t>
            </a:r>
            <a:r>
              <a:rPr lang="nl-NL" sz="1800" dirty="0" err="1">
                <a:latin typeface="+mj-lt"/>
              </a:rPr>
              <a:t>Team:Fit</a:t>
            </a:r>
            <a:r>
              <a:rPr lang="nl-NL" sz="1800" dirty="0">
                <a:latin typeface="+mj-lt"/>
              </a:rPr>
              <a:t> Adviseur samen met jou het huidige assortiment. Na afloop heb je allerlei handige tips, waardoor je direct aan de slag kan gaan! </a:t>
            </a:r>
          </a:p>
        </p:txBody>
      </p:sp>
      <p:sp>
        <p:nvSpPr>
          <p:cNvPr id="5" name="Titel 1"/>
          <p:cNvSpPr txBox="1">
            <a:spLocks/>
          </p:cNvSpPr>
          <p:nvPr/>
        </p:nvSpPr>
        <p:spPr>
          <a:xfrm>
            <a:off x="6421790" y="960635"/>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chemeClr val="tx2"/>
                </a:solidFill>
                <a:latin typeface="Impact"/>
                <a:cs typeface="Impact"/>
              </a:rPr>
              <a:t>STAP 2</a:t>
            </a:r>
          </a:p>
          <a:p>
            <a:r>
              <a:rPr lang="nl-NL" sz="5000" dirty="0">
                <a:solidFill>
                  <a:schemeClr val="accent2"/>
                </a:solidFill>
                <a:latin typeface="Impact"/>
                <a:cs typeface="Impact"/>
              </a:rPr>
              <a:t>HET EERSTE ADVIESGESPREK</a:t>
            </a:r>
          </a:p>
        </p:txBody>
      </p:sp>
      <p:pic>
        <p:nvPicPr>
          <p:cNvPr id="8" name="Picture 7"/>
          <p:cNvPicPr>
            <a:picLocks noChangeAspect="1"/>
          </p:cNvPicPr>
          <p:nvPr/>
        </p:nvPicPr>
        <p:blipFill>
          <a:blip r:embed="rId2"/>
          <a:stretch>
            <a:fillRect/>
          </a:stretch>
        </p:blipFill>
        <p:spPr>
          <a:xfrm>
            <a:off x="936324" y="2229556"/>
            <a:ext cx="4611326" cy="2940756"/>
          </a:xfrm>
          <a:prstGeom prst="rect">
            <a:avLst/>
          </a:prstGeom>
        </p:spPr>
      </p:pic>
    </p:spTree>
    <p:extLst>
      <p:ext uri="{BB962C8B-B14F-4D97-AF65-F5344CB8AC3E}">
        <p14:creationId xmlns:p14="http://schemas.microsoft.com/office/powerpoint/2010/main" val="3151009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861560" y="3575403"/>
            <a:ext cx="4467579" cy="1956153"/>
          </a:xfrm>
          <a:prstGeom prst="rect">
            <a:avLst/>
          </a:prstGeom>
        </p:spPr>
        <p:txBody>
          <a:bodyPr>
            <a:noAutofit/>
          </a:bodyPr>
          <a:lstStyle/>
          <a:p>
            <a:pPr marL="0" indent="0">
              <a:lnSpc>
                <a:spcPct val="110000"/>
              </a:lnSpc>
              <a:buNone/>
            </a:pPr>
            <a:r>
              <a:rPr lang="nl-NL" sz="1800" dirty="0">
                <a:latin typeface="+mj-lt"/>
              </a:rPr>
              <a:t>Wil jij gaan voor een gezonder aanbod in de sportkantine? Dit hoef je niet alleen te doen. Er zijn zeker meer leden binnen jouw vereniging die mee willen helpen! Denk aan ouders, barcommissieleden of bestuurders. </a:t>
            </a:r>
          </a:p>
        </p:txBody>
      </p:sp>
      <p:sp>
        <p:nvSpPr>
          <p:cNvPr id="4" name="Titel 1"/>
          <p:cNvSpPr txBox="1">
            <a:spLocks/>
          </p:cNvSpPr>
          <p:nvPr/>
        </p:nvSpPr>
        <p:spPr>
          <a:xfrm>
            <a:off x="843040" y="1322208"/>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chemeClr val="tx2"/>
                </a:solidFill>
                <a:latin typeface="Impact"/>
                <a:cs typeface="Impact"/>
              </a:rPr>
              <a:t>STAP 3</a:t>
            </a:r>
          </a:p>
          <a:p>
            <a:r>
              <a:rPr lang="nl-NL" sz="5000" dirty="0">
                <a:solidFill>
                  <a:schemeClr val="accent2"/>
                </a:solidFill>
                <a:latin typeface="Impact"/>
                <a:cs typeface="Impact"/>
              </a:rPr>
              <a:t>STEL JE TEAM SAMEN</a:t>
            </a:r>
          </a:p>
        </p:txBody>
      </p:sp>
      <p:pic>
        <p:nvPicPr>
          <p:cNvPr id="6" name="Picture 5"/>
          <p:cNvPicPr>
            <a:picLocks noChangeAspect="1"/>
          </p:cNvPicPr>
          <p:nvPr/>
        </p:nvPicPr>
        <p:blipFill>
          <a:blip r:embed="rId2"/>
          <a:stretch>
            <a:fillRect/>
          </a:stretch>
        </p:blipFill>
        <p:spPr>
          <a:xfrm>
            <a:off x="6666088" y="2204155"/>
            <a:ext cx="4165600" cy="3352800"/>
          </a:xfrm>
          <a:prstGeom prst="rect">
            <a:avLst/>
          </a:prstGeom>
        </p:spPr>
      </p:pic>
    </p:spTree>
    <p:extLst>
      <p:ext uri="{BB962C8B-B14F-4D97-AF65-F5344CB8AC3E}">
        <p14:creationId xmlns:p14="http://schemas.microsoft.com/office/powerpoint/2010/main" val="2817273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0241" y="1552223"/>
            <a:ext cx="4288830" cy="4134556"/>
          </a:xfrm>
          <a:prstGeom prst="rect">
            <a:avLst/>
          </a:prstGeom>
        </p:spPr>
      </p:pic>
      <p:sp>
        <p:nvSpPr>
          <p:cNvPr id="7" name="Tijdelijke aanduiding voor inhoud 2"/>
          <p:cNvSpPr txBox="1">
            <a:spLocks/>
          </p:cNvSpPr>
          <p:nvPr/>
        </p:nvSpPr>
        <p:spPr>
          <a:xfrm>
            <a:off x="6440310" y="3928180"/>
            <a:ext cx="4467579" cy="17444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sz="1800" dirty="0">
                <a:latin typeface="+mj-lt"/>
              </a:rPr>
              <a:t>Organiseer een eerste vergadering met het team dat je hebt samengesteld. Tijdens deze vergadering bespreken jullie waar de motivatie zit en wat een ieder kan doen om samen te gaan voor een gezondere sportkantine.</a:t>
            </a:r>
          </a:p>
        </p:txBody>
      </p:sp>
      <p:sp>
        <p:nvSpPr>
          <p:cNvPr id="8" name="Titel 1"/>
          <p:cNvSpPr txBox="1">
            <a:spLocks/>
          </p:cNvSpPr>
          <p:nvPr/>
        </p:nvSpPr>
        <p:spPr>
          <a:xfrm>
            <a:off x="6421790" y="1265764"/>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chemeClr val="accent1"/>
                </a:solidFill>
                <a:latin typeface="Impact"/>
                <a:cs typeface="Impact"/>
              </a:rPr>
              <a:t>STAP 4</a:t>
            </a:r>
          </a:p>
          <a:p>
            <a:r>
              <a:rPr lang="nl-NL" sz="5000" dirty="0">
                <a:solidFill>
                  <a:schemeClr val="accent2"/>
                </a:solidFill>
                <a:latin typeface="Impact"/>
                <a:cs typeface="Impact"/>
              </a:rPr>
              <a:t>DE EERSTE VERGADERING</a:t>
            </a:r>
          </a:p>
        </p:txBody>
      </p:sp>
    </p:spTree>
    <p:extLst>
      <p:ext uri="{BB962C8B-B14F-4D97-AF65-F5344CB8AC3E}">
        <p14:creationId xmlns:p14="http://schemas.microsoft.com/office/powerpoint/2010/main" val="233402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846265" y="3321404"/>
            <a:ext cx="4467579" cy="2450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sz="1800" dirty="0">
                <a:latin typeface="+mj-lt"/>
              </a:rPr>
              <a:t>Staat de strategie vast? Dan ben je klaar om te scoren! Ga met jouw team voor brons, zilver of misschien zelfs goud! </a:t>
            </a:r>
          </a:p>
        </p:txBody>
      </p:sp>
      <p:sp>
        <p:nvSpPr>
          <p:cNvPr id="5" name="Titel 1"/>
          <p:cNvSpPr txBox="1">
            <a:spLocks/>
          </p:cNvSpPr>
          <p:nvPr/>
        </p:nvSpPr>
        <p:spPr>
          <a:xfrm>
            <a:off x="841856" y="983544"/>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chemeClr val="tx2"/>
                </a:solidFill>
                <a:latin typeface="Impact"/>
                <a:cs typeface="Impact"/>
              </a:rPr>
              <a:t>STAP 5</a:t>
            </a:r>
          </a:p>
          <a:p>
            <a:r>
              <a:rPr lang="nl-NL" sz="5000" dirty="0">
                <a:solidFill>
                  <a:schemeClr val="accent2"/>
                </a:solidFill>
                <a:latin typeface="Impact"/>
                <a:cs typeface="Impact"/>
              </a:rPr>
              <a:t>GA VOOR GOUD!</a:t>
            </a:r>
          </a:p>
        </p:txBody>
      </p:sp>
      <p:pic>
        <p:nvPicPr>
          <p:cNvPr id="7" name="Picture 6"/>
          <p:cNvPicPr>
            <a:picLocks noChangeAspect="1"/>
          </p:cNvPicPr>
          <p:nvPr/>
        </p:nvPicPr>
        <p:blipFill>
          <a:blip r:embed="rId3"/>
          <a:stretch>
            <a:fillRect/>
          </a:stretch>
        </p:blipFill>
        <p:spPr>
          <a:xfrm>
            <a:off x="8931231" y="1645173"/>
            <a:ext cx="1915267" cy="3614400"/>
          </a:xfrm>
          <a:prstGeom prst="rect">
            <a:avLst/>
          </a:prstGeom>
        </p:spPr>
      </p:pic>
      <p:pic>
        <p:nvPicPr>
          <p:cNvPr id="9" name="Picture 8"/>
          <p:cNvPicPr>
            <a:picLocks noChangeAspect="1"/>
          </p:cNvPicPr>
          <p:nvPr/>
        </p:nvPicPr>
        <p:blipFill>
          <a:blip r:embed="rId4"/>
          <a:stretch>
            <a:fillRect/>
          </a:stretch>
        </p:blipFill>
        <p:spPr>
          <a:xfrm>
            <a:off x="6677935" y="1641129"/>
            <a:ext cx="1915583" cy="3614997"/>
          </a:xfrm>
          <a:prstGeom prst="rect">
            <a:avLst/>
          </a:prstGeom>
        </p:spPr>
      </p:pic>
    </p:spTree>
    <p:extLst>
      <p:ext uri="{BB962C8B-B14F-4D97-AF65-F5344CB8AC3E}">
        <p14:creationId xmlns:p14="http://schemas.microsoft.com/office/powerpoint/2010/main" val="3171539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55410"/>
            <a:ext cx="10515600" cy="1325563"/>
          </a:xfrm>
          <a:prstGeom prst="rect">
            <a:avLst/>
          </a:prstGeom>
        </p:spPr>
        <p:txBody>
          <a:bodyPr>
            <a:noAutofit/>
          </a:bodyPr>
          <a:lstStyle/>
          <a:p>
            <a:r>
              <a:rPr lang="nl-NL" sz="5000" dirty="0">
                <a:solidFill>
                  <a:schemeClr val="tx2"/>
                </a:solidFill>
                <a:latin typeface="Impact"/>
                <a:cs typeface="Impact"/>
              </a:rPr>
              <a:t>INTRODUCTIE </a:t>
            </a:r>
            <a:r>
              <a:rPr lang="nl-NL" sz="5000" dirty="0">
                <a:latin typeface="Impact"/>
                <a:cs typeface="Impact"/>
              </a:rPr>
              <a:t/>
            </a:r>
            <a:br>
              <a:rPr lang="nl-NL" sz="5000" dirty="0">
                <a:latin typeface="Impact"/>
                <a:cs typeface="Impact"/>
              </a:rPr>
            </a:br>
            <a:r>
              <a:rPr lang="nl-NL" sz="5000" dirty="0">
                <a:solidFill>
                  <a:schemeClr val="accent2"/>
                </a:solidFill>
                <a:latin typeface="Impact"/>
                <a:cs typeface="Impact"/>
              </a:rPr>
              <a:t>DRIE THEMA’S</a:t>
            </a:r>
          </a:p>
        </p:txBody>
      </p:sp>
      <p:sp>
        <p:nvSpPr>
          <p:cNvPr id="4" name="Tijdelijke aanduiding voor inhoud 2"/>
          <p:cNvSpPr>
            <a:spLocks noGrp="1"/>
          </p:cNvSpPr>
          <p:nvPr>
            <p:ph idx="4294967295"/>
          </p:nvPr>
        </p:nvSpPr>
        <p:spPr>
          <a:xfrm>
            <a:off x="838199" y="5103443"/>
            <a:ext cx="10507133" cy="653899"/>
          </a:xfrm>
          <a:prstGeom prst="rect">
            <a:avLst/>
          </a:prstGeom>
        </p:spPr>
        <p:txBody>
          <a:bodyPr numCol="3">
            <a:normAutofit fontScale="85000" lnSpcReduction="20000"/>
          </a:bodyPr>
          <a:lstStyle/>
          <a:p>
            <a:pPr marL="0" indent="0" algn="ctr">
              <a:lnSpc>
                <a:spcPct val="110000"/>
              </a:lnSpc>
              <a:buNone/>
            </a:pPr>
            <a:r>
              <a:rPr lang="nl-NL" sz="1800" dirty="0">
                <a:solidFill>
                  <a:srgbClr val="000000"/>
                </a:solidFill>
                <a:latin typeface="Impact"/>
                <a:cs typeface="Impact"/>
              </a:rPr>
              <a:t>JOUW VERENIGING</a:t>
            </a:r>
          </a:p>
          <a:p>
            <a:pPr marL="0" indent="0" algn="ctr">
              <a:lnSpc>
                <a:spcPct val="110000"/>
              </a:lnSpc>
              <a:buNone/>
            </a:pPr>
            <a:endParaRPr lang="nl-NL" sz="1800" dirty="0">
              <a:solidFill>
                <a:srgbClr val="000000"/>
              </a:solidFill>
              <a:latin typeface="Impact"/>
              <a:cs typeface="Impact"/>
            </a:endParaRPr>
          </a:p>
          <a:p>
            <a:pPr marL="0" indent="0" algn="ctr">
              <a:lnSpc>
                <a:spcPct val="110000"/>
              </a:lnSpc>
              <a:buNone/>
            </a:pPr>
            <a:r>
              <a:rPr lang="nl-NL" sz="1800" dirty="0">
                <a:solidFill>
                  <a:srgbClr val="000000"/>
                </a:solidFill>
                <a:latin typeface="Impact"/>
                <a:cs typeface="Impact"/>
              </a:rPr>
              <a:t>GEZOND AANBOD</a:t>
            </a:r>
          </a:p>
          <a:p>
            <a:pPr marL="0" indent="0" algn="ctr">
              <a:lnSpc>
                <a:spcPct val="110000"/>
              </a:lnSpc>
              <a:buNone/>
            </a:pPr>
            <a:endParaRPr lang="nl-NL" sz="1800" dirty="0">
              <a:solidFill>
                <a:srgbClr val="000000"/>
              </a:solidFill>
              <a:latin typeface="Impact"/>
              <a:cs typeface="Impact"/>
            </a:endParaRPr>
          </a:p>
          <a:p>
            <a:pPr marL="0" indent="0" algn="ctr">
              <a:lnSpc>
                <a:spcPct val="110000"/>
              </a:lnSpc>
              <a:buNone/>
            </a:pPr>
            <a:r>
              <a:rPr lang="nl-NL" sz="1800" dirty="0">
                <a:solidFill>
                  <a:srgbClr val="000000"/>
                </a:solidFill>
                <a:latin typeface="Impact"/>
                <a:cs typeface="Impact"/>
              </a:rPr>
              <a:t>GEZONDE FINANCIËN</a:t>
            </a:r>
          </a:p>
          <a:p>
            <a:pPr marL="0" indent="0" algn="ctr">
              <a:lnSpc>
                <a:spcPct val="110000"/>
              </a:lnSpc>
              <a:buNone/>
            </a:pPr>
            <a:endParaRPr lang="nl-NL" sz="1800" dirty="0">
              <a:solidFill>
                <a:srgbClr val="000000"/>
              </a:solidFill>
              <a:latin typeface="Impact"/>
              <a:cs typeface="Impact"/>
            </a:endParaRPr>
          </a:p>
        </p:txBody>
      </p:sp>
      <p:pic>
        <p:nvPicPr>
          <p:cNvPr id="5" name="Picture 4"/>
          <p:cNvPicPr>
            <a:picLocks noChangeAspect="1"/>
          </p:cNvPicPr>
          <p:nvPr/>
        </p:nvPicPr>
        <p:blipFill>
          <a:blip r:embed="rId2"/>
          <a:stretch>
            <a:fillRect/>
          </a:stretch>
        </p:blipFill>
        <p:spPr>
          <a:xfrm>
            <a:off x="1273020" y="3169037"/>
            <a:ext cx="2851456" cy="1779768"/>
          </a:xfrm>
          <a:prstGeom prst="rect">
            <a:avLst/>
          </a:prstGeom>
        </p:spPr>
      </p:pic>
      <p:pic>
        <p:nvPicPr>
          <p:cNvPr id="9" name="Picture 8"/>
          <p:cNvPicPr>
            <a:picLocks noChangeAspect="1"/>
          </p:cNvPicPr>
          <p:nvPr/>
        </p:nvPicPr>
        <p:blipFill>
          <a:blip r:embed="rId3"/>
          <a:stretch>
            <a:fillRect/>
          </a:stretch>
        </p:blipFill>
        <p:spPr>
          <a:xfrm>
            <a:off x="5031618" y="3149988"/>
            <a:ext cx="2273904" cy="1851608"/>
          </a:xfrm>
          <a:prstGeom prst="rect">
            <a:avLst/>
          </a:prstGeom>
        </p:spPr>
      </p:pic>
      <p:pic>
        <p:nvPicPr>
          <p:cNvPr id="7" name="Picture 6"/>
          <p:cNvPicPr>
            <a:picLocks noChangeAspect="1"/>
          </p:cNvPicPr>
          <p:nvPr/>
        </p:nvPicPr>
        <p:blipFill>
          <a:blip r:embed="rId4"/>
          <a:stretch>
            <a:fillRect/>
          </a:stretch>
        </p:blipFill>
        <p:spPr>
          <a:xfrm>
            <a:off x="8354365" y="2973917"/>
            <a:ext cx="2334192" cy="1966380"/>
          </a:xfrm>
          <a:prstGeom prst="rect">
            <a:avLst/>
          </a:prstGeom>
        </p:spPr>
      </p:pic>
    </p:spTree>
    <p:extLst>
      <p:ext uri="{BB962C8B-B14F-4D97-AF65-F5344CB8AC3E}">
        <p14:creationId xmlns:p14="http://schemas.microsoft.com/office/powerpoint/2010/main" val="1942345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W2dArPQhau8"/>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3214655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650" y="5932230"/>
            <a:ext cx="3568700" cy="388486"/>
          </a:xfrm>
          <a:prstGeom prst="rect">
            <a:avLst/>
          </a:prstGeom>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534" y="-66740"/>
            <a:ext cx="9085884" cy="5515792"/>
          </a:xfrm>
          <a:prstGeom prst="rect">
            <a:avLst/>
          </a:prstGeom>
        </p:spPr>
      </p:pic>
      <p:sp>
        <p:nvSpPr>
          <p:cNvPr id="5" name="Titel 1"/>
          <p:cNvSpPr>
            <a:spLocks noGrp="1"/>
          </p:cNvSpPr>
          <p:nvPr>
            <p:ph type="title"/>
          </p:nvPr>
        </p:nvSpPr>
        <p:spPr>
          <a:xfrm>
            <a:off x="823913" y="3672219"/>
            <a:ext cx="5272087" cy="2454254"/>
          </a:xfrm>
          <a:prstGeom prst="rect">
            <a:avLst/>
          </a:prstGeom>
        </p:spPr>
        <p:txBody>
          <a:bodyPr>
            <a:normAutofit/>
          </a:bodyPr>
          <a:lstStyle/>
          <a:p>
            <a:r>
              <a:rPr lang="nl-NL" dirty="0" smtClean="0">
                <a:solidFill>
                  <a:schemeClr val="tx2"/>
                </a:solidFill>
              </a:rPr>
              <a:t>Voorst</a:t>
            </a:r>
            <a:r>
              <a:rPr lang="nl-NL" sz="5000" dirty="0" smtClean="0">
                <a:solidFill>
                  <a:schemeClr val="tx2"/>
                </a:solidFill>
                <a:latin typeface="Impact"/>
                <a:cs typeface="Impact"/>
              </a:rPr>
              <a:t> </a:t>
            </a:r>
            <a:r>
              <a:rPr lang="nl-NL" sz="5000" dirty="0">
                <a:solidFill>
                  <a:srgbClr val="8AC2E3"/>
                </a:solidFill>
                <a:latin typeface="Impact"/>
                <a:cs typeface="Impact"/>
              </a:rPr>
              <a:t/>
            </a:r>
            <a:br>
              <a:rPr lang="nl-NL" sz="5000" dirty="0">
                <a:solidFill>
                  <a:srgbClr val="8AC2E3"/>
                </a:solidFill>
                <a:latin typeface="Impact"/>
                <a:cs typeface="Impact"/>
              </a:rPr>
            </a:br>
            <a:r>
              <a:rPr lang="nl-NL" sz="5000" dirty="0" smtClean="0">
                <a:solidFill>
                  <a:schemeClr val="accent2"/>
                </a:solidFill>
                <a:latin typeface="Impact"/>
                <a:cs typeface="Impact"/>
              </a:rPr>
              <a:t>14 sep 2017</a:t>
            </a:r>
            <a:endParaRPr lang="nl-NL" sz="5000" dirty="0">
              <a:solidFill>
                <a:schemeClr val="accent2"/>
              </a:solidFill>
              <a:latin typeface="Impact"/>
              <a:cs typeface="Impact"/>
            </a:endParaRPr>
          </a:p>
        </p:txBody>
      </p:sp>
    </p:spTree>
    <p:extLst>
      <p:ext uri="{BB962C8B-B14F-4D97-AF65-F5344CB8AC3E}">
        <p14:creationId xmlns:p14="http://schemas.microsoft.com/office/powerpoint/2010/main" val="3095816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50295" y="873125"/>
            <a:ext cx="9743466" cy="1325563"/>
          </a:xfrm>
          <a:prstGeom prst="rect">
            <a:avLst/>
          </a:prstGeom>
        </p:spPr>
        <p:txBody>
          <a:bodyPr>
            <a:noAutofit/>
          </a:bodyPr>
          <a:lstStyle/>
          <a:p>
            <a:r>
              <a:rPr lang="nl-NL" sz="5000" dirty="0" err="1">
                <a:solidFill>
                  <a:schemeClr val="tx2"/>
                </a:solidFill>
                <a:latin typeface="Impact"/>
                <a:cs typeface="Impact"/>
              </a:rPr>
              <a:t>Team:Fit</a:t>
            </a:r>
            <a:r>
              <a:rPr lang="nl-NL" sz="5000" dirty="0">
                <a:solidFill>
                  <a:schemeClr val="tx2"/>
                </a:solidFill>
                <a:latin typeface="Impact"/>
                <a:cs typeface="Impact"/>
              </a:rPr>
              <a:t> &amp; </a:t>
            </a:r>
            <a:br>
              <a:rPr lang="nl-NL" sz="5000" dirty="0">
                <a:solidFill>
                  <a:schemeClr val="tx2"/>
                </a:solidFill>
                <a:latin typeface="Impact"/>
                <a:cs typeface="Impact"/>
              </a:rPr>
            </a:br>
            <a:r>
              <a:rPr lang="nl-NL" sz="5000" dirty="0">
                <a:solidFill>
                  <a:srgbClr val="D93C3D"/>
                </a:solidFill>
                <a:latin typeface="Impact"/>
                <a:cs typeface="Impact"/>
              </a:rPr>
              <a:t>JOUW</a:t>
            </a:r>
            <a:r>
              <a:rPr lang="nl-NL" sz="5000" dirty="0">
                <a:solidFill>
                  <a:srgbClr val="8AC2E3"/>
                </a:solidFill>
                <a:latin typeface="Impact"/>
                <a:cs typeface="Impact"/>
              </a:rPr>
              <a:t> </a:t>
            </a:r>
            <a:r>
              <a:rPr lang="nl-NL" sz="5000" dirty="0">
                <a:solidFill>
                  <a:schemeClr val="accent2"/>
                </a:solidFill>
                <a:latin typeface="Impact"/>
                <a:cs typeface="Impact"/>
              </a:rPr>
              <a:t>VERENIGING</a:t>
            </a:r>
          </a:p>
        </p:txBody>
      </p:sp>
      <p:sp>
        <p:nvSpPr>
          <p:cNvPr id="3" name="Tijdelijke aanduiding voor inhoud 2"/>
          <p:cNvSpPr>
            <a:spLocks noGrp="1"/>
          </p:cNvSpPr>
          <p:nvPr>
            <p:ph idx="4294967295"/>
          </p:nvPr>
        </p:nvSpPr>
        <p:spPr>
          <a:xfrm>
            <a:off x="838200" y="2599720"/>
            <a:ext cx="4290181" cy="3435804"/>
          </a:xfrm>
          <a:prstGeom prst="rect">
            <a:avLst/>
          </a:prstGeom>
        </p:spPr>
        <p:txBody>
          <a:bodyPr>
            <a:normAutofit/>
          </a:bodyPr>
          <a:lstStyle/>
          <a:p>
            <a:pPr>
              <a:lnSpc>
                <a:spcPct val="110000"/>
              </a:lnSpc>
              <a:buClr>
                <a:srgbClr val="D93C3D"/>
              </a:buClr>
              <a:buFont typeface="Wingdings" charset="2"/>
              <a:buChar char="§"/>
            </a:pPr>
            <a:r>
              <a:rPr lang="nl-NL" sz="1800" b="1" dirty="0">
                <a:solidFill>
                  <a:srgbClr val="D93C3D"/>
                </a:solidFill>
              </a:rPr>
              <a:t>JOUW VERENIGING START MET:</a:t>
            </a:r>
            <a:r>
              <a:rPr lang="nl-NL" sz="1800" dirty="0"/>
              <a:t> </a:t>
            </a:r>
          </a:p>
          <a:p>
            <a:pPr>
              <a:lnSpc>
                <a:spcPct val="110000"/>
              </a:lnSpc>
              <a:buClr>
                <a:srgbClr val="D93C3D"/>
              </a:buClr>
              <a:buFont typeface="Wingdings" charset="2"/>
              <a:buChar char="§"/>
            </a:pPr>
            <a:r>
              <a:rPr lang="nl-NL" sz="1800" dirty="0">
                <a:latin typeface="+mj-lt"/>
              </a:rPr>
              <a:t>Het samenstellen van een team; </a:t>
            </a:r>
          </a:p>
          <a:p>
            <a:pPr>
              <a:lnSpc>
                <a:spcPct val="110000"/>
              </a:lnSpc>
              <a:buClr>
                <a:srgbClr val="D93C3D"/>
              </a:buClr>
              <a:buFont typeface="Wingdings" charset="2"/>
              <a:buChar char="§"/>
            </a:pPr>
            <a:r>
              <a:rPr lang="nl-NL" sz="1800" dirty="0">
                <a:latin typeface="+mj-lt"/>
              </a:rPr>
              <a:t>Het opstellen van een plan van aanpak;</a:t>
            </a:r>
          </a:p>
          <a:p>
            <a:pPr>
              <a:lnSpc>
                <a:spcPct val="110000"/>
              </a:lnSpc>
              <a:buClr>
                <a:srgbClr val="D93C3D"/>
              </a:buClr>
              <a:buFont typeface="Wingdings" charset="2"/>
              <a:buChar char="§"/>
            </a:pPr>
            <a:r>
              <a:rPr lang="nl-NL" sz="1800" dirty="0">
                <a:latin typeface="+mj-lt"/>
              </a:rPr>
              <a:t>Het organiseren van een kick-off;</a:t>
            </a:r>
          </a:p>
          <a:p>
            <a:pPr>
              <a:lnSpc>
                <a:spcPct val="110000"/>
              </a:lnSpc>
              <a:buClr>
                <a:srgbClr val="D93C3D"/>
              </a:buClr>
              <a:buFont typeface="Wingdings" charset="2"/>
              <a:buChar char="§"/>
            </a:pPr>
            <a:r>
              <a:rPr lang="nl-NL" sz="1800" dirty="0">
                <a:latin typeface="+mj-lt"/>
              </a:rPr>
              <a:t>Een ambassadeur aan te stellen. </a:t>
            </a:r>
          </a:p>
        </p:txBody>
      </p:sp>
      <p:sp>
        <p:nvSpPr>
          <p:cNvPr id="6" name="Tijdelijke aanduiding voor inhoud 2"/>
          <p:cNvSpPr txBox="1">
            <a:spLocks/>
          </p:cNvSpPr>
          <p:nvPr/>
        </p:nvSpPr>
        <p:spPr>
          <a:xfrm>
            <a:off x="6217315" y="2599720"/>
            <a:ext cx="4841748" cy="34358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D93C3D"/>
              </a:buClr>
              <a:buFont typeface="Wingdings" charset="2"/>
              <a:buChar char="§"/>
            </a:pPr>
            <a:r>
              <a:rPr lang="nl-NL" sz="1800" b="1" dirty="0">
                <a:solidFill>
                  <a:srgbClr val="D93C3D"/>
                </a:solidFill>
              </a:rPr>
              <a:t>TEAM:FIT ADVISEERT JULLIE OVER: </a:t>
            </a:r>
            <a:r>
              <a:rPr lang="nl-NL" sz="1800" dirty="0"/>
              <a:t> </a:t>
            </a:r>
          </a:p>
          <a:p>
            <a:pPr>
              <a:lnSpc>
                <a:spcPct val="110000"/>
              </a:lnSpc>
              <a:buClr>
                <a:srgbClr val="D93C3D"/>
              </a:buClr>
              <a:buFont typeface="Wingdings" charset="2"/>
              <a:buChar char="§"/>
              <a:defRPr/>
            </a:pPr>
            <a:r>
              <a:rPr lang="nl-NL" sz="1800" dirty="0">
                <a:latin typeface="+mj-lt"/>
              </a:rPr>
              <a:t>Het creëren van draagvlak;</a:t>
            </a:r>
          </a:p>
          <a:p>
            <a:pPr>
              <a:lnSpc>
                <a:spcPct val="110000"/>
              </a:lnSpc>
              <a:buClr>
                <a:srgbClr val="D93C3D"/>
              </a:buClr>
              <a:buFont typeface="Wingdings" charset="2"/>
              <a:buChar char="§"/>
              <a:defRPr/>
            </a:pPr>
            <a:r>
              <a:rPr lang="nl-NL" sz="1800" dirty="0">
                <a:latin typeface="+mj-lt"/>
              </a:rPr>
              <a:t>Borging in beleid, organisatie en activiteiten;</a:t>
            </a:r>
          </a:p>
          <a:p>
            <a:pPr>
              <a:lnSpc>
                <a:spcPct val="110000"/>
              </a:lnSpc>
              <a:buClr>
                <a:srgbClr val="D93C3D"/>
              </a:buClr>
              <a:buFont typeface="Wingdings" charset="2"/>
              <a:buChar char="§"/>
              <a:defRPr/>
            </a:pPr>
            <a:r>
              <a:rPr lang="nl-NL" sz="1800" dirty="0">
                <a:latin typeface="+mj-lt"/>
              </a:rPr>
              <a:t>Het aanpassen van het assortiment; </a:t>
            </a:r>
          </a:p>
          <a:p>
            <a:pPr>
              <a:lnSpc>
                <a:spcPct val="110000"/>
              </a:lnSpc>
              <a:buClr>
                <a:srgbClr val="D93C3D"/>
              </a:buClr>
              <a:buFont typeface="Wingdings" charset="2"/>
              <a:buChar char="§"/>
              <a:defRPr/>
            </a:pPr>
            <a:r>
              <a:rPr lang="nl-NL" sz="1800" dirty="0">
                <a:latin typeface="+mj-lt"/>
              </a:rPr>
              <a:t>Gezonde financiën in de kantine.  </a:t>
            </a:r>
          </a:p>
          <a:p>
            <a:pPr>
              <a:lnSpc>
                <a:spcPct val="110000"/>
              </a:lnSpc>
              <a:buClr>
                <a:srgbClr val="D93C3D"/>
              </a:buClr>
              <a:buFont typeface="Wingdings" charset="2"/>
              <a:buChar char="§"/>
            </a:pPr>
            <a:endParaRPr lang="nl-NL" sz="1800" dirty="0">
              <a:latin typeface="+mj-lt"/>
            </a:endParaRPr>
          </a:p>
        </p:txBody>
      </p:sp>
    </p:spTree>
    <p:extLst>
      <p:ext uri="{BB962C8B-B14F-4D97-AF65-F5344CB8AC3E}">
        <p14:creationId xmlns:p14="http://schemas.microsoft.com/office/powerpoint/2010/main" val="3006349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814901" y="215690"/>
            <a:ext cx="7457344" cy="105960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nl-NL" sz="5000" cap="all" dirty="0">
                <a:solidFill>
                  <a:schemeClr val="tx2"/>
                </a:solidFill>
                <a:latin typeface="Impact"/>
                <a:cs typeface="Impact"/>
              </a:rPr>
              <a:t>Proces</a:t>
            </a:r>
          </a:p>
          <a:p>
            <a:pPr algn="l"/>
            <a:r>
              <a:rPr lang="nl-NL" sz="5000" cap="all" dirty="0">
                <a:solidFill>
                  <a:schemeClr val="accent2"/>
                </a:solidFill>
                <a:latin typeface="Impact"/>
                <a:cs typeface="Impact"/>
              </a:rPr>
              <a:t>maatwerk</a:t>
            </a:r>
          </a:p>
        </p:txBody>
      </p:sp>
      <p:graphicFrame>
        <p:nvGraphicFramePr>
          <p:cNvPr id="2" name="Diagram 1"/>
          <p:cNvGraphicFramePr/>
          <p:nvPr>
            <p:extLst>
              <p:ext uri="{D42A27DB-BD31-4B8C-83A1-F6EECF244321}">
                <p14:modId xmlns:p14="http://schemas.microsoft.com/office/powerpoint/2010/main" val="2845612806"/>
              </p:ext>
            </p:extLst>
          </p:nvPr>
        </p:nvGraphicFramePr>
        <p:xfrm>
          <a:off x="814901" y="1941816"/>
          <a:ext cx="10229818" cy="4514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9969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831463" y="931488"/>
            <a:ext cx="11952817" cy="219217"/>
          </a:xfrm>
          <a:prstGeom prst="rect">
            <a:avLst/>
          </a:prstGeom>
          <a:noFill/>
          <a:ln w="9525">
            <a:noFill/>
            <a:miter lim="800000"/>
            <a:headEnd/>
            <a:tailEnd/>
          </a:ln>
        </p:spPr>
        <p:txBody>
          <a:bodyPr anchor="ctr">
            <a:prstTxWarp prst="textNoShape">
              <a:avLst/>
            </a:prstTxWarp>
          </a:bodyPr>
          <a:lstStyle/>
          <a:p>
            <a:pPr defTabSz="457200" eaLnBrk="0" fontAlgn="base" hangingPunct="0">
              <a:spcBef>
                <a:spcPct val="0"/>
              </a:spcBef>
              <a:spcAft>
                <a:spcPct val="0"/>
              </a:spcAft>
            </a:pPr>
            <a:r>
              <a:rPr lang="nl-NL" sz="5000" cap="all" dirty="0" err="1">
                <a:solidFill>
                  <a:schemeClr val="tx2"/>
                </a:solidFill>
                <a:latin typeface="Impact"/>
                <a:ea typeface="+mj-ea"/>
                <a:cs typeface="Impact"/>
              </a:rPr>
              <a:t>team:fit</a:t>
            </a:r>
            <a:r>
              <a:rPr lang="nl-NL" sz="5000" cap="all" dirty="0">
                <a:solidFill>
                  <a:schemeClr val="tx2"/>
                </a:solidFill>
                <a:latin typeface="Impact"/>
                <a:ea typeface="+mj-ea"/>
                <a:cs typeface="Impact"/>
              </a:rPr>
              <a:t> </a:t>
            </a:r>
          </a:p>
          <a:p>
            <a:pPr defTabSz="457200" eaLnBrk="0" fontAlgn="base" hangingPunct="0">
              <a:spcBef>
                <a:spcPct val="0"/>
              </a:spcBef>
              <a:spcAft>
                <a:spcPct val="0"/>
              </a:spcAft>
            </a:pPr>
            <a:r>
              <a:rPr lang="nl-NL" sz="5000" cap="all" dirty="0">
                <a:solidFill>
                  <a:schemeClr val="accent2"/>
                </a:solidFill>
                <a:latin typeface="Impact"/>
                <a:ea typeface="+mj-ea"/>
                <a:cs typeface="Impact"/>
              </a:rPr>
              <a:t>Blijvend maken</a:t>
            </a:r>
          </a:p>
        </p:txBody>
      </p:sp>
      <p:pic>
        <p:nvPicPr>
          <p:cNvPr id="8" name="Afbeelding 7"/>
          <p:cNvPicPr>
            <a:picLocks noChangeAspect="1"/>
          </p:cNvPicPr>
          <p:nvPr/>
        </p:nvPicPr>
        <p:blipFill>
          <a:blip r:embed="rId3"/>
          <a:stretch>
            <a:fillRect/>
          </a:stretch>
        </p:blipFill>
        <p:spPr>
          <a:xfrm>
            <a:off x="3956985" y="2233000"/>
            <a:ext cx="4198940" cy="1872208"/>
          </a:xfrm>
          <a:prstGeom prst="rect">
            <a:avLst/>
          </a:prstGeom>
        </p:spPr>
      </p:pic>
      <p:pic>
        <p:nvPicPr>
          <p:cNvPr id="9" name="Afbeelding 8"/>
          <p:cNvPicPr>
            <a:picLocks noChangeAspect="1"/>
          </p:cNvPicPr>
          <p:nvPr/>
        </p:nvPicPr>
        <p:blipFill>
          <a:blip r:embed="rId4"/>
          <a:stretch>
            <a:fillRect/>
          </a:stretch>
        </p:blipFill>
        <p:spPr>
          <a:xfrm>
            <a:off x="719403" y="4105208"/>
            <a:ext cx="3386667" cy="2032000"/>
          </a:xfrm>
          <a:prstGeom prst="rect">
            <a:avLst/>
          </a:prstGeom>
        </p:spPr>
      </p:pic>
      <p:pic>
        <p:nvPicPr>
          <p:cNvPr id="11" name="Afbeelding 10"/>
          <p:cNvPicPr>
            <a:picLocks noChangeAspect="1"/>
          </p:cNvPicPr>
          <p:nvPr/>
        </p:nvPicPr>
        <p:blipFill>
          <a:blip r:embed="rId5"/>
          <a:stretch>
            <a:fillRect/>
          </a:stretch>
        </p:blipFill>
        <p:spPr>
          <a:xfrm>
            <a:off x="8225216" y="4057602"/>
            <a:ext cx="3252820" cy="2088232"/>
          </a:xfrm>
          <a:prstGeom prst="rect">
            <a:avLst/>
          </a:prstGeom>
        </p:spPr>
      </p:pic>
      <p:sp>
        <p:nvSpPr>
          <p:cNvPr id="13" name="Rechthoek 12"/>
          <p:cNvSpPr/>
          <p:nvPr/>
        </p:nvSpPr>
        <p:spPr>
          <a:xfrm>
            <a:off x="4671195" y="2933366"/>
            <a:ext cx="3072341" cy="492443"/>
          </a:xfrm>
          <a:prstGeom prst="rect">
            <a:avLst/>
          </a:prstGeom>
          <a:solidFill>
            <a:srgbClr val="4C4C80"/>
          </a:solidFill>
        </p:spPr>
        <p:txBody>
          <a:bodyPr wrap="square" lIns="121920" tIns="60960" rIns="121920" bIns="60960">
            <a:spAutoFit/>
            <a:scene3d>
              <a:camera prst="orthographicFront"/>
              <a:lightRig rig="soft" dir="t">
                <a:rot lat="0" lon="0" rev="10800000"/>
              </a:lightRig>
            </a:scene3d>
            <a:sp3d>
              <a:bevelT w="27940" h="12700"/>
              <a:contourClr>
                <a:srgbClr val="DDDDDD"/>
              </a:contourClr>
            </a:sp3d>
          </a:bodyPr>
          <a:lstStyle/>
          <a:p>
            <a:pPr algn="ctr"/>
            <a:r>
              <a:rPr lang="en-US" sz="2400" b="1" spc="200" dirty="0" err="1">
                <a:ln w="11430"/>
                <a:solidFill>
                  <a:srgbClr val="F8F8F8"/>
                </a:solidFill>
                <a:effectLst>
                  <a:outerShdw blurRad="25400" algn="tl" rotWithShape="0">
                    <a:srgbClr val="000000">
                      <a:alpha val="43000"/>
                    </a:srgbClr>
                  </a:outerShdw>
                </a:effectLst>
              </a:rPr>
              <a:t>Visie</a:t>
            </a:r>
            <a:r>
              <a:rPr lang="en-US" sz="2400" b="1" spc="200" dirty="0">
                <a:ln w="11430"/>
                <a:solidFill>
                  <a:srgbClr val="F8F8F8"/>
                </a:solidFill>
                <a:effectLst>
                  <a:outerShdw blurRad="25400" algn="tl" rotWithShape="0">
                    <a:srgbClr val="000000">
                      <a:alpha val="43000"/>
                    </a:srgbClr>
                  </a:outerShdw>
                </a:effectLst>
              </a:rPr>
              <a:t> &amp; </a:t>
            </a:r>
            <a:r>
              <a:rPr lang="en-US" sz="2400" b="1" spc="200" dirty="0" err="1">
                <a:ln w="11430"/>
                <a:solidFill>
                  <a:srgbClr val="F8F8F8"/>
                </a:solidFill>
                <a:effectLst>
                  <a:outerShdw blurRad="25400" algn="tl" rotWithShape="0">
                    <a:srgbClr val="000000">
                      <a:alpha val="43000"/>
                    </a:srgbClr>
                  </a:outerShdw>
                </a:effectLst>
              </a:rPr>
              <a:t>Beleid</a:t>
            </a:r>
            <a:endParaRPr lang="en-US" sz="2400" b="1" spc="200" dirty="0">
              <a:ln w="11430"/>
              <a:solidFill>
                <a:srgbClr val="F8F8F8"/>
              </a:solidFill>
              <a:effectLst>
                <a:outerShdw blurRad="25400" algn="tl" rotWithShape="0">
                  <a:srgbClr val="000000">
                    <a:alpha val="43000"/>
                  </a:srgbClr>
                </a:outerShdw>
              </a:effectLst>
            </a:endParaRPr>
          </a:p>
        </p:txBody>
      </p:sp>
      <p:sp>
        <p:nvSpPr>
          <p:cNvPr id="12" name="Rectangle 3"/>
          <p:cNvSpPr>
            <a:spLocks noChangeArrowheads="1"/>
          </p:cNvSpPr>
          <p:nvPr/>
        </p:nvSpPr>
        <p:spPr bwMode="auto">
          <a:xfrm rot="20109091">
            <a:off x="771233" y="3803722"/>
            <a:ext cx="2339121" cy="762000"/>
          </a:xfrm>
          <a:prstGeom prst="rect">
            <a:avLst/>
          </a:prstGeom>
          <a:noFill/>
          <a:ln w="9525">
            <a:noFill/>
            <a:miter lim="800000"/>
            <a:headEnd/>
            <a:tailEnd/>
          </a:ln>
        </p:spPr>
        <p:txBody>
          <a:bodyPr anchor="ctr">
            <a:prstTxWarp prst="textNoShape">
              <a:avLst/>
            </a:prstTxWarp>
          </a:bodyPr>
          <a:lstStyle/>
          <a:p>
            <a:pPr defTabSz="457200" eaLnBrk="0" fontAlgn="base" hangingPunct="0">
              <a:spcBef>
                <a:spcPct val="0"/>
              </a:spcBef>
              <a:spcAft>
                <a:spcPct val="0"/>
              </a:spcAft>
            </a:pPr>
            <a:r>
              <a:rPr lang="nl-NL" sz="2400" cap="all" dirty="0">
                <a:solidFill>
                  <a:schemeClr val="tx2"/>
                </a:solidFill>
                <a:latin typeface="Impact"/>
                <a:ea typeface="+mj-ea"/>
                <a:cs typeface="Impact"/>
              </a:rPr>
              <a:t>Organisatie</a:t>
            </a:r>
            <a:endParaRPr lang="nl-NL" sz="3200" cap="all" dirty="0">
              <a:solidFill>
                <a:schemeClr val="tx2"/>
              </a:solidFill>
              <a:latin typeface="Impact"/>
              <a:ea typeface="+mj-ea"/>
              <a:cs typeface="Impact"/>
            </a:endParaRPr>
          </a:p>
        </p:txBody>
      </p:sp>
      <p:pic>
        <p:nvPicPr>
          <p:cNvPr id="2" name="Afbeelding 1"/>
          <p:cNvPicPr>
            <a:picLocks noChangeAspect="1"/>
          </p:cNvPicPr>
          <p:nvPr/>
        </p:nvPicPr>
        <p:blipFill>
          <a:blip r:embed="rId6"/>
          <a:stretch>
            <a:fillRect/>
          </a:stretch>
        </p:blipFill>
        <p:spPr>
          <a:xfrm rot="2075809">
            <a:off x="8487967" y="2520024"/>
            <a:ext cx="2117107" cy="721385"/>
          </a:xfrm>
          <a:prstGeom prst="rect">
            <a:avLst/>
          </a:prstGeom>
        </p:spPr>
      </p:pic>
      <p:pic>
        <p:nvPicPr>
          <p:cNvPr id="16" name="Afbeelding 15"/>
          <p:cNvPicPr>
            <a:picLocks noChangeAspect="1"/>
          </p:cNvPicPr>
          <p:nvPr/>
        </p:nvPicPr>
        <p:blipFill>
          <a:blip r:embed="rId6"/>
          <a:stretch>
            <a:fillRect/>
          </a:stretch>
        </p:blipFill>
        <p:spPr>
          <a:xfrm rot="19343849">
            <a:off x="1044890" y="2617753"/>
            <a:ext cx="2117107" cy="721385"/>
          </a:xfrm>
          <a:prstGeom prst="rect">
            <a:avLst/>
          </a:prstGeom>
        </p:spPr>
      </p:pic>
      <p:pic>
        <p:nvPicPr>
          <p:cNvPr id="3" name="Afbeelding 2"/>
          <p:cNvPicPr>
            <a:picLocks noChangeAspect="1"/>
          </p:cNvPicPr>
          <p:nvPr/>
        </p:nvPicPr>
        <p:blipFill>
          <a:blip r:embed="rId7"/>
          <a:stretch>
            <a:fillRect/>
          </a:stretch>
        </p:blipFill>
        <p:spPr>
          <a:xfrm rot="10599285">
            <a:off x="4568980" y="5561858"/>
            <a:ext cx="2632913" cy="666750"/>
          </a:xfrm>
          <a:prstGeom prst="rect">
            <a:avLst/>
          </a:prstGeom>
        </p:spPr>
      </p:pic>
    </p:spTree>
    <p:extLst>
      <p:ext uri="{BB962C8B-B14F-4D97-AF65-F5344CB8AC3E}">
        <p14:creationId xmlns:p14="http://schemas.microsoft.com/office/powerpoint/2010/main" val="3032181462"/>
      </p:ext>
    </p:extLst>
  </p:cSld>
  <p:clrMapOvr>
    <a:masterClrMapping/>
  </p:clrMapOvr>
  <p:transition>
    <p:cut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831848" y="197616"/>
            <a:ext cx="10972800" cy="1905529"/>
          </a:xfrm>
        </p:spPr>
        <p:txBody>
          <a:bodyPr/>
          <a:lstStyle/>
          <a:p>
            <a:r>
              <a:rPr lang="nl-NL" dirty="0">
                <a:solidFill>
                  <a:schemeClr val="tx2"/>
                </a:solidFill>
              </a:rPr>
              <a:t>Borging in Organisatie</a:t>
            </a:r>
            <a:r>
              <a:rPr lang="nl-NL" sz="5400" dirty="0">
                <a:solidFill>
                  <a:schemeClr val="tx2"/>
                </a:solidFill>
              </a:rPr>
              <a:t/>
            </a:r>
            <a:br>
              <a:rPr lang="nl-NL" sz="5400" dirty="0">
                <a:solidFill>
                  <a:schemeClr val="tx2"/>
                </a:solidFill>
              </a:rPr>
            </a:br>
            <a:endParaRPr lang="nl-NL" dirty="0"/>
          </a:p>
        </p:txBody>
      </p:sp>
      <p:sp>
        <p:nvSpPr>
          <p:cNvPr id="5" name="Tijdelijke aanduiding voor tekst 2"/>
          <p:cNvSpPr>
            <a:spLocks noGrp="1"/>
          </p:cNvSpPr>
          <p:nvPr>
            <p:ph type="body" sz="quarter" idx="10"/>
          </p:nvPr>
        </p:nvSpPr>
        <p:spPr>
          <a:xfrm>
            <a:off x="825500" y="2634767"/>
            <a:ext cx="7355417" cy="3577647"/>
          </a:xfrm>
        </p:spPr>
        <p:txBody>
          <a:bodyPr/>
          <a:lstStyle/>
          <a:p>
            <a:pPr marL="228600" indent="-228600">
              <a:buClr>
                <a:srgbClr val="D93C3D"/>
              </a:buClr>
              <a:buFont typeface="Wingdings" charset="2"/>
              <a:buChar char="§"/>
              <a:defRPr/>
            </a:pPr>
            <a:r>
              <a:rPr lang="nl-NL" dirty="0"/>
              <a:t>Bestuur</a:t>
            </a:r>
          </a:p>
          <a:p>
            <a:pPr marL="228600" indent="-228600">
              <a:buClr>
                <a:srgbClr val="D93C3D"/>
              </a:buClr>
              <a:buFont typeface="Wingdings" charset="2"/>
              <a:buChar char="§"/>
              <a:defRPr/>
            </a:pPr>
            <a:r>
              <a:rPr lang="nl-NL" dirty="0"/>
              <a:t>Inkoop</a:t>
            </a:r>
          </a:p>
          <a:p>
            <a:pPr marL="228600" indent="-228600">
              <a:buClr>
                <a:srgbClr val="D93C3D"/>
              </a:buClr>
              <a:buFont typeface="Wingdings" charset="2"/>
              <a:buChar char="§"/>
              <a:defRPr/>
            </a:pPr>
            <a:r>
              <a:rPr lang="nl-NL" dirty="0"/>
              <a:t>Barcommissie</a:t>
            </a:r>
          </a:p>
          <a:p>
            <a:pPr marL="228600" indent="-228600">
              <a:buClr>
                <a:srgbClr val="D93C3D"/>
              </a:buClr>
              <a:buFont typeface="Wingdings" charset="2"/>
              <a:buChar char="§"/>
              <a:defRPr/>
            </a:pPr>
            <a:r>
              <a:rPr lang="nl-NL" dirty="0"/>
              <a:t>Commissie Team:Fit</a:t>
            </a:r>
          </a:p>
          <a:p>
            <a:pPr marL="228600" indent="-228600">
              <a:buClr>
                <a:srgbClr val="D93C3D"/>
              </a:buClr>
              <a:buFont typeface="Wingdings" charset="2"/>
              <a:buChar char="§"/>
              <a:defRPr/>
            </a:pPr>
            <a:r>
              <a:rPr lang="nl-NL" dirty="0"/>
              <a:t>Leden</a:t>
            </a:r>
          </a:p>
          <a:p>
            <a:endParaRPr lang="nl-NL" dirty="0"/>
          </a:p>
        </p:txBody>
      </p:sp>
      <p:pic>
        <p:nvPicPr>
          <p:cNvPr id="6" name="Picture 4"/>
          <p:cNvPicPr>
            <a:picLocks noChangeAspect="1"/>
          </p:cNvPicPr>
          <p:nvPr/>
        </p:nvPicPr>
        <p:blipFill>
          <a:blip r:embed="rId2"/>
          <a:stretch>
            <a:fillRect/>
          </a:stretch>
        </p:blipFill>
        <p:spPr>
          <a:xfrm>
            <a:off x="7200206" y="2840755"/>
            <a:ext cx="4604442" cy="2873914"/>
          </a:xfrm>
          <a:prstGeom prst="rect">
            <a:avLst/>
          </a:prstGeom>
        </p:spPr>
      </p:pic>
    </p:spTree>
    <p:extLst>
      <p:ext uri="{BB962C8B-B14F-4D97-AF65-F5344CB8AC3E}">
        <p14:creationId xmlns:p14="http://schemas.microsoft.com/office/powerpoint/2010/main" val="1212384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831848" y="197623"/>
            <a:ext cx="10972800" cy="1905529"/>
          </a:xfrm>
        </p:spPr>
        <p:txBody>
          <a:bodyPr/>
          <a:lstStyle/>
          <a:p>
            <a:r>
              <a:rPr lang="nl-NL" dirty="0">
                <a:solidFill>
                  <a:schemeClr val="tx2"/>
                </a:solidFill>
              </a:rPr>
              <a:t>Borging in activiteiten</a:t>
            </a:r>
            <a:r>
              <a:rPr lang="nl-NL" sz="5400" dirty="0">
                <a:solidFill>
                  <a:schemeClr val="tx2"/>
                </a:solidFill>
              </a:rPr>
              <a:t/>
            </a:r>
            <a:br>
              <a:rPr lang="nl-NL" sz="5400" dirty="0">
                <a:solidFill>
                  <a:schemeClr val="tx2"/>
                </a:solidFill>
              </a:rPr>
            </a:br>
            <a:endParaRPr lang="nl-NL" dirty="0"/>
          </a:p>
        </p:txBody>
      </p:sp>
      <p:sp>
        <p:nvSpPr>
          <p:cNvPr id="5" name="Tijdelijke aanduiding voor tekst 2"/>
          <p:cNvSpPr>
            <a:spLocks noGrp="1"/>
          </p:cNvSpPr>
          <p:nvPr>
            <p:ph type="body" sz="quarter" idx="10"/>
          </p:nvPr>
        </p:nvSpPr>
        <p:spPr>
          <a:xfrm>
            <a:off x="825500" y="2634767"/>
            <a:ext cx="7355417" cy="3577647"/>
          </a:xfrm>
        </p:spPr>
        <p:txBody>
          <a:bodyPr/>
          <a:lstStyle/>
          <a:p>
            <a:pPr marL="228600" indent="-228600">
              <a:buClr>
                <a:srgbClr val="D93C3D"/>
              </a:buClr>
              <a:buFont typeface="Wingdings" charset="2"/>
              <a:buChar char="§"/>
              <a:defRPr/>
            </a:pPr>
            <a:r>
              <a:rPr lang="nl-NL" dirty="0"/>
              <a:t>Assortiment en prijsstelling</a:t>
            </a:r>
          </a:p>
          <a:p>
            <a:pPr marL="228600" indent="-228600">
              <a:buClr>
                <a:srgbClr val="D93C3D"/>
              </a:buClr>
              <a:buFont typeface="Wingdings" charset="2"/>
              <a:buChar char="§"/>
              <a:defRPr/>
            </a:pPr>
            <a:r>
              <a:rPr lang="nl-NL" dirty="0"/>
              <a:t>Uitstraling en communicatie</a:t>
            </a:r>
          </a:p>
          <a:p>
            <a:pPr marL="228600" indent="-228600">
              <a:buClr>
                <a:srgbClr val="D93C3D"/>
              </a:buClr>
              <a:buFont typeface="Wingdings" charset="2"/>
              <a:buChar char="§"/>
              <a:defRPr/>
            </a:pPr>
            <a:r>
              <a:rPr lang="nl-NL" dirty="0"/>
              <a:t>Toernooien en evenementen</a:t>
            </a:r>
          </a:p>
          <a:p>
            <a:pPr marL="228600" indent="-228600">
              <a:buClr>
                <a:srgbClr val="D93C3D"/>
              </a:buClr>
              <a:buFont typeface="Wingdings" charset="2"/>
              <a:buChar char="§"/>
              <a:defRPr/>
            </a:pPr>
            <a:r>
              <a:rPr lang="nl-NL" dirty="0"/>
              <a:t>Fruitouders en gezonde traktaties</a:t>
            </a:r>
          </a:p>
          <a:p>
            <a:endParaRPr lang="nl-NL" dirty="0"/>
          </a:p>
        </p:txBody>
      </p:sp>
      <p:pic>
        <p:nvPicPr>
          <p:cNvPr id="6" name="Picture 4"/>
          <p:cNvPicPr>
            <a:picLocks noChangeAspect="1"/>
          </p:cNvPicPr>
          <p:nvPr/>
        </p:nvPicPr>
        <p:blipFill>
          <a:blip r:embed="rId2"/>
          <a:stretch>
            <a:fillRect/>
          </a:stretch>
        </p:blipFill>
        <p:spPr>
          <a:xfrm>
            <a:off x="8725952" y="181550"/>
            <a:ext cx="3078695" cy="1921602"/>
          </a:xfrm>
          <a:prstGeom prst="rect">
            <a:avLst/>
          </a:prstGeom>
        </p:spPr>
      </p:pic>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l="2386" t="9847" b="4706"/>
          <a:stretch/>
        </p:blipFill>
        <p:spPr>
          <a:xfrm>
            <a:off x="5147733" y="1286934"/>
            <a:ext cx="3578218" cy="5571066"/>
          </a:xfrm>
          <a:prstGeom prst="rect">
            <a:avLst/>
          </a:prstGeom>
        </p:spPr>
      </p:pic>
    </p:spTree>
    <p:extLst>
      <p:ext uri="{BB962C8B-B14F-4D97-AF65-F5344CB8AC3E}">
        <p14:creationId xmlns:p14="http://schemas.microsoft.com/office/powerpoint/2010/main" val="3297474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p:cNvSpPr>
            <a:spLocks noGrp="1"/>
          </p:cNvSpPr>
          <p:nvPr>
            <p:ph type="title"/>
          </p:nvPr>
        </p:nvSpPr>
        <p:spPr>
          <a:xfrm>
            <a:off x="831848" y="645096"/>
            <a:ext cx="10972800" cy="1905529"/>
          </a:xfrm>
        </p:spPr>
        <p:txBody>
          <a:bodyPr/>
          <a:lstStyle/>
          <a:p>
            <a:r>
              <a:rPr lang="nl-NL" dirty="0">
                <a:solidFill>
                  <a:schemeClr val="tx2"/>
                </a:solidFill>
              </a:rPr>
              <a:t>Uitgangspunten</a:t>
            </a:r>
            <a:br>
              <a:rPr lang="nl-NL" dirty="0">
                <a:solidFill>
                  <a:schemeClr val="tx2"/>
                </a:solidFill>
              </a:rPr>
            </a:br>
            <a:r>
              <a:rPr lang="nl-NL" dirty="0">
                <a:solidFill>
                  <a:srgbClr val="D93C3D"/>
                </a:solidFill>
              </a:rPr>
              <a:t>Plan van Aanpak</a:t>
            </a:r>
            <a:endParaRPr lang="nl-NL" dirty="0"/>
          </a:p>
        </p:txBody>
      </p:sp>
      <p:sp>
        <p:nvSpPr>
          <p:cNvPr id="5" name="Tijdelijke aanduiding voor tekst 2"/>
          <p:cNvSpPr>
            <a:spLocks noGrp="1"/>
          </p:cNvSpPr>
          <p:nvPr>
            <p:ph type="body" sz="quarter" idx="10"/>
          </p:nvPr>
        </p:nvSpPr>
        <p:spPr>
          <a:xfrm>
            <a:off x="825500" y="2634767"/>
            <a:ext cx="7355417" cy="3577647"/>
          </a:xfrm>
        </p:spPr>
        <p:txBody>
          <a:bodyPr/>
          <a:lstStyle/>
          <a:p>
            <a:pPr marL="228600" indent="-228600">
              <a:buClr>
                <a:srgbClr val="D93C3D"/>
              </a:buClr>
              <a:buFont typeface="Wingdings" charset="2"/>
              <a:buChar char="§"/>
              <a:defRPr/>
            </a:pPr>
            <a:r>
              <a:rPr lang="nl-NL" dirty="0"/>
              <a:t>Realistisch / uitvoerbaar</a:t>
            </a:r>
          </a:p>
          <a:p>
            <a:pPr marL="228600" indent="-228600">
              <a:buClr>
                <a:srgbClr val="D93C3D"/>
              </a:buClr>
              <a:buFont typeface="Wingdings" charset="2"/>
              <a:buChar char="§"/>
              <a:defRPr/>
            </a:pPr>
            <a:r>
              <a:rPr lang="nl-NL" dirty="0"/>
              <a:t>Maatwerk</a:t>
            </a:r>
          </a:p>
          <a:p>
            <a:pPr marL="228600" indent="-228600">
              <a:buClr>
                <a:srgbClr val="D93C3D"/>
              </a:buClr>
              <a:buFont typeface="Wingdings" charset="2"/>
              <a:buChar char="§"/>
              <a:defRPr/>
            </a:pPr>
            <a:r>
              <a:rPr lang="nl-NL" dirty="0"/>
              <a:t>Draagvlak</a:t>
            </a:r>
          </a:p>
          <a:p>
            <a:endParaRPr lang="nl-NL" dirty="0"/>
          </a:p>
        </p:txBody>
      </p:sp>
      <p:pic>
        <p:nvPicPr>
          <p:cNvPr id="6" name="Picture 4"/>
          <p:cNvPicPr>
            <a:picLocks noChangeAspect="1"/>
          </p:cNvPicPr>
          <p:nvPr/>
        </p:nvPicPr>
        <p:blipFill>
          <a:blip r:embed="rId2"/>
          <a:stretch>
            <a:fillRect/>
          </a:stretch>
        </p:blipFill>
        <p:spPr>
          <a:xfrm>
            <a:off x="7200206" y="2840755"/>
            <a:ext cx="4604442" cy="2873914"/>
          </a:xfrm>
          <a:prstGeom prst="rect">
            <a:avLst/>
          </a:prstGeom>
        </p:spPr>
      </p:pic>
    </p:spTree>
    <p:extLst>
      <p:ext uri="{BB962C8B-B14F-4D97-AF65-F5344CB8AC3E}">
        <p14:creationId xmlns:p14="http://schemas.microsoft.com/office/powerpoint/2010/main" val="19086511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p:cNvSpPr>
            <a:spLocks noGrp="1"/>
          </p:cNvSpPr>
          <p:nvPr>
            <p:ph type="title"/>
          </p:nvPr>
        </p:nvSpPr>
        <p:spPr>
          <a:xfrm>
            <a:off x="831848" y="645096"/>
            <a:ext cx="10972800" cy="1905529"/>
          </a:xfrm>
        </p:spPr>
        <p:txBody>
          <a:bodyPr/>
          <a:lstStyle/>
          <a:p>
            <a:r>
              <a:rPr lang="nl-NL" dirty="0">
                <a:solidFill>
                  <a:schemeClr val="tx2"/>
                </a:solidFill>
              </a:rPr>
              <a:t>Onderwerpen</a:t>
            </a:r>
            <a:br>
              <a:rPr lang="nl-NL" dirty="0">
                <a:solidFill>
                  <a:schemeClr val="tx2"/>
                </a:solidFill>
              </a:rPr>
            </a:br>
            <a:r>
              <a:rPr lang="nl-NL" dirty="0">
                <a:solidFill>
                  <a:srgbClr val="D93C3D"/>
                </a:solidFill>
              </a:rPr>
              <a:t>Plan van Aanpak</a:t>
            </a:r>
            <a:endParaRPr lang="nl-NL" dirty="0"/>
          </a:p>
        </p:txBody>
      </p:sp>
      <p:sp>
        <p:nvSpPr>
          <p:cNvPr id="5" name="Tijdelijke aanduiding voor tekst 2"/>
          <p:cNvSpPr>
            <a:spLocks noGrp="1"/>
          </p:cNvSpPr>
          <p:nvPr>
            <p:ph type="body" sz="quarter" idx="10"/>
          </p:nvPr>
        </p:nvSpPr>
        <p:spPr>
          <a:xfrm>
            <a:off x="825501" y="2550625"/>
            <a:ext cx="4881616" cy="3896670"/>
          </a:xfrm>
        </p:spPr>
        <p:txBody>
          <a:bodyPr numCol="1"/>
          <a:lstStyle/>
          <a:p>
            <a:pPr marL="228600" indent="-228600">
              <a:buClr>
                <a:srgbClr val="D93C3D"/>
              </a:buClr>
              <a:buFont typeface="Wingdings" charset="2"/>
              <a:buChar char="§"/>
              <a:defRPr/>
            </a:pPr>
            <a:r>
              <a:rPr lang="nl-NL" dirty="0"/>
              <a:t>Overall doelstelling: wat wil je bereiken en wanneer?</a:t>
            </a:r>
          </a:p>
          <a:p>
            <a:pPr marL="228600" indent="-228600">
              <a:buClr>
                <a:srgbClr val="D93C3D"/>
              </a:buClr>
              <a:buFont typeface="Wingdings" charset="2"/>
              <a:buChar char="§"/>
              <a:defRPr/>
            </a:pPr>
            <a:r>
              <a:rPr lang="nl-NL" dirty="0"/>
              <a:t>Uitwerking doelen m.b.t. Team:Fit</a:t>
            </a:r>
          </a:p>
          <a:p>
            <a:pPr marL="228600" indent="-228600">
              <a:buClr>
                <a:srgbClr val="D93C3D"/>
              </a:buClr>
              <a:buFont typeface="Wingdings" charset="2"/>
              <a:buChar char="§"/>
              <a:defRPr/>
            </a:pPr>
            <a:r>
              <a:rPr lang="nl-NL" dirty="0"/>
              <a:t>Borging in organisatie, beleid en activiteiten: wat, wie, hoe, wanneer?</a:t>
            </a:r>
          </a:p>
          <a:p>
            <a:pPr marL="228600" indent="-228600">
              <a:buClr>
                <a:srgbClr val="D93C3D"/>
              </a:buClr>
              <a:buFont typeface="Wingdings" charset="2"/>
              <a:buChar char="§"/>
              <a:defRPr/>
            </a:pPr>
            <a:r>
              <a:rPr lang="nl-NL" dirty="0"/>
              <a:t>Communicatie: hoe, wie, wanneer?</a:t>
            </a:r>
          </a:p>
          <a:p>
            <a:pPr marL="228600" indent="-228600">
              <a:buClr>
                <a:srgbClr val="D93C3D"/>
              </a:buClr>
              <a:buFont typeface="Wingdings" charset="2"/>
              <a:buChar char="§"/>
              <a:defRPr/>
            </a:pPr>
            <a:r>
              <a:rPr lang="nl-NL" dirty="0"/>
              <a:t>Kosten</a:t>
            </a:r>
          </a:p>
          <a:p>
            <a:pPr marL="228600" indent="-228600">
              <a:buClr>
                <a:srgbClr val="D93C3D"/>
              </a:buClr>
              <a:buFont typeface="Wingdings" charset="2"/>
              <a:buChar char="§"/>
              <a:defRPr/>
            </a:pPr>
            <a:r>
              <a:rPr lang="nl-NL" dirty="0"/>
              <a:t>Actielijst</a:t>
            </a:r>
          </a:p>
          <a:p>
            <a:pPr marL="228600" indent="-228600">
              <a:buClr>
                <a:srgbClr val="D93C3D"/>
              </a:buClr>
              <a:buFont typeface="Wingdings" charset="2"/>
              <a:buChar char="§"/>
              <a:defRPr/>
            </a:pPr>
            <a:r>
              <a:rPr lang="nl-NL" dirty="0"/>
              <a:t>Evaluatie </a:t>
            </a:r>
          </a:p>
          <a:p>
            <a:endParaRPr lang="nl-NL" dirty="0"/>
          </a:p>
        </p:txBody>
      </p:sp>
      <p:pic>
        <p:nvPicPr>
          <p:cNvPr id="6" name="Picture 4"/>
          <p:cNvPicPr>
            <a:picLocks noChangeAspect="1"/>
          </p:cNvPicPr>
          <p:nvPr/>
        </p:nvPicPr>
        <p:blipFill>
          <a:blip r:embed="rId2"/>
          <a:stretch>
            <a:fillRect/>
          </a:stretch>
        </p:blipFill>
        <p:spPr>
          <a:xfrm>
            <a:off x="7200206" y="2840755"/>
            <a:ext cx="4604442" cy="2873914"/>
          </a:xfrm>
          <a:prstGeom prst="rect">
            <a:avLst/>
          </a:prstGeom>
        </p:spPr>
      </p:pic>
    </p:spTree>
    <p:extLst>
      <p:ext uri="{BB962C8B-B14F-4D97-AF65-F5344CB8AC3E}">
        <p14:creationId xmlns:p14="http://schemas.microsoft.com/office/powerpoint/2010/main" val="761873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342263" y="1576918"/>
            <a:ext cx="11500488" cy="5364879"/>
          </a:xfrm>
          <a:prstGeom prst="rect">
            <a:avLst/>
          </a:prstGeom>
        </p:spPr>
      </p:pic>
      <p:pic>
        <p:nvPicPr>
          <p:cNvPr id="13" name="Picture 12"/>
          <p:cNvPicPr>
            <a:picLocks noChangeAspect="1"/>
          </p:cNvPicPr>
          <p:nvPr/>
        </p:nvPicPr>
        <p:blipFill rotWithShape="1">
          <a:blip r:embed="rId4"/>
          <a:srcRect t="19575"/>
          <a:stretch/>
        </p:blipFill>
        <p:spPr>
          <a:xfrm rot="15192307" flipV="1">
            <a:off x="8040065" y="2148269"/>
            <a:ext cx="996244" cy="1142181"/>
          </a:xfrm>
          <a:prstGeom prst="rect">
            <a:avLst/>
          </a:prstGeom>
        </p:spPr>
      </p:pic>
      <p:pic>
        <p:nvPicPr>
          <p:cNvPr id="16" name="Picture 15"/>
          <p:cNvPicPr>
            <a:picLocks noChangeAspect="1"/>
          </p:cNvPicPr>
          <p:nvPr/>
        </p:nvPicPr>
        <p:blipFill>
          <a:blip r:embed="rId5"/>
          <a:stretch>
            <a:fillRect/>
          </a:stretch>
        </p:blipFill>
        <p:spPr>
          <a:xfrm rot="5145694">
            <a:off x="1455737" y="3216661"/>
            <a:ext cx="1112242" cy="237494"/>
          </a:xfrm>
          <a:prstGeom prst="rect">
            <a:avLst/>
          </a:prstGeom>
        </p:spPr>
      </p:pic>
      <p:sp>
        <p:nvSpPr>
          <p:cNvPr id="17" name="Tijdelijke aanduiding voor inhoud 2"/>
          <p:cNvSpPr>
            <a:spLocks noGrp="1"/>
          </p:cNvSpPr>
          <p:nvPr>
            <p:ph idx="4294967295"/>
          </p:nvPr>
        </p:nvSpPr>
        <p:spPr>
          <a:xfrm>
            <a:off x="596300" y="1716770"/>
            <a:ext cx="1689705" cy="919994"/>
          </a:xfrm>
          <a:prstGeom prst="rect">
            <a:avLst/>
          </a:prstGeom>
        </p:spPr>
        <p:txBody>
          <a:bodyPr>
            <a:normAutofit lnSpcReduction="10000"/>
          </a:bodyPr>
          <a:lstStyle/>
          <a:p>
            <a:pPr marL="0" indent="0" algn="ctr">
              <a:lnSpc>
                <a:spcPct val="110000"/>
              </a:lnSpc>
              <a:buNone/>
            </a:pPr>
            <a:r>
              <a:rPr lang="nl-NL" sz="1800" dirty="0">
                <a:latin typeface="+mj-lt"/>
              </a:rPr>
              <a:t>Water drinken wordt gestimuleerd</a:t>
            </a:r>
          </a:p>
        </p:txBody>
      </p:sp>
      <p:sp>
        <p:nvSpPr>
          <p:cNvPr id="18" name="Tijdelijke aanduiding voor inhoud 2"/>
          <p:cNvSpPr txBox="1">
            <a:spLocks/>
          </p:cNvSpPr>
          <p:nvPr/>
        </p:nvSpPr>
        <p:spPr>
          <a:xfrm>
            <a:off x="2504165" y="785441"/>
            <a:ext cx="1934787" cy="1343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l-NL" sz="1800" dirty="0">
                <a:latin typeface="+mj-lt"/>
              </a:rPr>
              <a:t>In iedere productgroep minstens 1 </a:t>
            </a:r>
            <a:br>
              <a:rPr lang="nl-NL" sz="1800" dirty="0">
                <a:latin typeface="+mj-lt"/>
              </a:rPr>
            </a:br>
            <a:r>
              <a:rPr lang="nl-NL" sz="1800" dirty="0">
                <a:latin typeface="+mj-lt"/>
              </a:rPr>
              <a:t>betere keuze</a:t>
            </a:r>
          </a:p>
        </p:txBody>
      </p:sp>
      <p:sp>
        <p:nvSpPr>
          <p:cNvPr id="21" name="Tijdelijke aanduiding voor inhoud 2"/>
          <p:cNvSpPr txBox="1">
            <a:spLocks/>
          </p:cNvSpPr>
          <p:nvPr/>
        </p:nvSpPr>
        <p:spPr>
          <a:xfrm>
            <a:off x="2811565" y="6319643"/>
            <a:ext cx="6568870" cy="1557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l-NL" sz="1800" dirty="0">
                <a:solidFill>
                  <a:schemeClr val="bg1"/>
                </a:solidFill>
                <a:latin typeface="Impact" panose="020B0806030902050204" pitchFamily="34" charset="0"/>
              </a:rPr>
              <a:t>visie op gezond is vastgelegd  in beleid</a:t>
            </a:r>
          </a:p>
        </p:txBody>
      </p:sp>
      <p:sp>
        <p:nvSpPr>
          <p:cNvPr id="22" name="Tijdelijke aanduiding voor inhoud 2"/>
          <p:cNvSpPr txBox="1">
            <a:spLocks/>
          </p:cNvSpPr>
          <p:nvPr/>
        </p:nvSpPr>
        <p:spPr>
          <a:xfrm>
            <a:off x="9723515" y="2326066"/>
            <a:ext cx="1426784" cy="1149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l-NL" sz="1800" dirty="0">
                <a:latin typeface="+mj-lt"/>
              </a:rPr>
              <a:t>De kantine biedt groente of fruit aan</a:t>
            </a:r>
          </a:p>
        </p:txBody>
      </p:sp>
      <p:sp>
        <p:nvSpPr>
          <p:cNvPr id="23" name="Tijdelijke aanduiding voor inhoud 2"/>
          <p:cNvSpPr txBox="1">
            <a:spLocks/>
          </p:cNvSpPr>
          <p:nvPr/>
        </p:nvSpPr>
        <p:spPr>
          <a:xfrm>
            <a:off x="8774043" y="986519"/>
            <a:ext cx="1301297" cy="823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l-NL" sz="1800" dirty="0">
                <a:latin typeface="+mj-lt"/>
              </a:rPr>
              <a:t>Betere keuze krijgt prominente plaats</a:t>
            </a:r>
          </a:p>
        </p:txBody>
      </p:sp>
      <p:pic>
        <p:nvPicPr>
          <p:cNvPr id="25" name="Picture 24"/>
          <p:cNvPicPr>
            <a:picLocks noChangeAspect="1"/>
          </p:cNvPicPr>
          <p:nvPr/>
        </p:nvPicPr>
        <p:blipFill>
          <a:blip r:embed="rId4"/>
          <a:stretch>
            <a:fillRect/>
          </a:stretch>
        </p:blipFill>
        <p:spPr>
          <a:xfrm rot="12136396" flipV="1">
            <a:off x="2576293" y="2190712"/>
            <a:ext cx="996244" cy="1420178"/>
          </a:xfrm>
          <a:prstGeom prst="rect">
            <a:avLst/>
          </a:prstGeom>
        </p:spPr>
      </p:pic>
      <p:sp>
        <p:nvSpPr>
          <p:cNvPr id="3" name="Rectangle 2"/>
          <p:cNvSpPr/>
          <p:nvPr/>
        </p:nvSpPr>
        <p:spPr>
          <a:xfrm>
            <a:off x="5945959" y="3244334"/>
            <a:ext cx="184666" cy="369332"/>
          </a:xfrm>
          <a:prstGeom prst="rect">
            <a:avLst/>
          </a:prstGeom>
        </p:spPr>
        <p:txBody>
          <a:bodyPr wrap="none">
            <a:spAutoFit/>
          </a:bodyPr>
          <a:lstStyle/>
          <a:p>
            <a:endParaRPr lang="en-US" dirty="0"/>
          </a:p>
        </p:txBody>
      </p:sp>
      <p:sp>
        <p:nvSpPr>
          <p:cNvPr id="19" name="Titel 1"/>
          <p:cNvSpPr txBox="1">
            <a:spLocks/>
          </p:cNvSpPr>
          <p:nvPr/>
        </p:nvSpPr>
        <p:spPr>
          <a:xfrm>
            <a:off x="459920" y="5406652"/>
            <a:ext cx="112449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800" dirty="0">
                <a:solidFill>
                  <a:schemeClr val="bg1"/>
                </a:solidFill>
                <a:latin typeface="Impact"/>
                <a:cs typeface="Impact"/>
              </a:rPr>
              <a:t>GEZOND AANBOD</a:t>
            </a:r>
          </a:p>
        </p:txBody>
      </p:sp>
      <p:pic>
        <p:nvPicPr>
          <p:cNvPr id="26" name="Picture 25"/>
          <p:cNvPicPr>
            <a:picLocks noChangeAspect="1"/>
          </p:cNvPicPr>
          <p:nvPr/>
        </p:nvPicPr>
        <p:blipFill>
          <a:blip r:embed="rId5"/>
          <a:stretch>
            <a:fillRect/>
          </a:stretch>
        </p:blipFill>
        <p:spPr>
          <a:xfrm rot="17242823" flipH="1">
            <a:off x="8694738" y="3460079"/>
            <a:ext cx="1112242" cy="237494"/>
          </a:xfrm>
          <a:prstGeom prst="rect">
            <a:avLst/>
          </a:prstGeom>
        </p:spPr>
      </p:pic>
    </p:spTree>
    <p:extLst>
      <p:ext uri="{BB962C8B-B14F-4D97-AF65-F5344CB8AC3E}">
        <p14:creationId xmlns:p14="http://schemas.microsoft.com/office/powerpoint/2010/main" val="960766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44" name="Picture 20" descr="http://image.redbull.com/rbx00264/0100/0/406/products/packshots/global/Red-Bull-Energy-Drink-Blikje-NL-clos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7234" y="1475879"/>
            <a:ext cx="636469" cy="121418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Afbeelding 8"/>
          <p:cNvPicPr>
            <a:picLocks noChangeAspect="1"/>
          </p:cNvPicPr>
          <p:nvPr/>
        </p:nvPicPr>
        <p:blipFill>
          <a:blip r:embed="rId4"/>
          <a:stretch>
            <a:fillRect/>
          </a:stretch>
        </p:blipFill>
        <p:spPr>
          <a:xfrm>
            <a:off x="194374" y="4142447"/>
            <a:ext cx="2709456" cy="1537529"/>
          </a:xfrm>
          <a:prstGeom prst="rect">
            <a:avLst/>
          </a:prstGeom>
        </p:spPr>
      </p:pic>
      <p:pic>
        <p:nvPicPr>
          <p:cNvPr id="103428" name="Picture 4" descr="https://chefpapa.files.wordpress.com/2014/11/chip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859" y="4593581"/>
            <a:ext cx="2949828" cy="1620113"/>
          </a:xfrm>
          <a:prstGeom prst="rect">
            <a:avLst/>
          </a:prstGeom>
          <a:noFill/>
          <a:extLst>
            <a:ext uri="{909E8E84-426E-40dd-AFC4-6F175D3DCCD1}">
              <a14:hiddenFill xmlns:a14="http://schemas.microsoft.com/office/drawing/2010/main" xmlns="">
                <a:solidFill>
                  <a:srgbClr val="FFFFFF"/>
                </a:solidFill>
              </a14:hiddenFill>
            </a:ext>
          </a:extLst>
        </p:spPr>
      </p:pic>
      <p:pic>
        <p:nvPicPr>
          <p:cNvPr id="103430" name="Picture 6" descr="http://todaysfreestuff.org/wp-content/uploads/2014/08/mars-candy-b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036" y="3949177"/>
            <a:ext cx="2008594" cy="228609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32" name="Picture 8" descr="http://facilitaire-producten.leenderswebshop.nl/product_image/800x600/15473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0779" y="2900777"/>
            <a:ext cx="1206117" cy="90458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34" name="Picture 10" descr="http://facilitaire-producten.leenderswebshop.nl/product_image/800x600/15470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42419">
            <a:off x="7676589" y="3104147"/>
            <a:ext cx="1322831" cy="992123"/>
          </a:xfrm>
          <a:prstGeom prst="rect">
            <a:avLst/>
          </a:prstGeom>
          <a:noFill/>
          <a:extLst>
            <a:ext uri="{909E8E84-426E-40dd-AFC4-6F175D3DCCD1}">
              <a14:hiddenFill xmlns:a14="http://schemas.microsoft.com/office/drawing/2010/main" xmlns="">
                <a:solidFill>
                  <a:srgbClr val="FFFFFF"/>
                </a:solidFill>
              </a14:hiddenFill>
            </a:ext>
          </a:extLst>
        </p:spPr>
      </p:pic>
      <p:pic>
        <p:nvPicPr>
          <p:cNvPr id="103436" name="Picture 12" descr="http://www.ilg-enschede.nl/uploads/product_images/1556%20AA%20Drink%2024x0,33L%20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1113" y="1681612"/>
            <a:ext cx="492364" cy="1305836"/>
          </a:xfrm>
          <a:prstGeom prst="rect">
            <a:avLst/>
          </a:prstGeom>
          <a:noFill/>
          <a:extLst>
            <a:ext uri="{909E8E84-426E-40dd-AFC4-6F175D3DCCD1}">
              <a14:hiddenFill xmlns:a14="http://schemas.microsoft.com/office/drawing/2010/main" xmlns="">
                <a:solidFill>
                  <a:srgbClr val="FFFFFF"/>
                </a:solidFill>
              </a14:hiddenFill>
            </a:ext>
          </a:extLst>
        </p:spPr>
      </p:pic>
      <p:pic>
        <p:nvPicPr>
          <p:cNvPr id="103438" name="Picture 14" descr="https://fijnproevers.emte.nl/asset/SKU21101_primary_147359.png?thumb4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3966" y="1917638"/>
            <a:ext cx="1679964" cy="1679964"/>
          </a:xfrm>
          <a:prstGeom prst="rect">
            <a:avLst/>
          </a:prstGeom>
          <a:noFill/>
          <a:extLst>
            <a:ext uri="{909E8E84-426E-40dd-AFC4-6F175D3DCCD1}">
              <a14:hiddenFill xmlns:a14="http://schemas.microsoft.com/office/drawing/2010/main" xmlns="">
                <a:solidFill>
                  <a:srgbClr val="FFFFFF"/>
                </a:solidFill>
              </a14:hiddenFill>
            </a:ext>
          </a:extLst>
        </p:spPr>
      </p:pic>
      <p:pic>
        <p:nvPicPr>
          <p:cNvPr id="103440" name="Picture 16" descr="http://barenakedjuice.com/wp-content/themes/shopperpress/thumbs/cola.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0106" y="2562738"/>
            <a:ext cx="1240597" cy="124059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42" name="Picture 18" descr="http://www.dikkedakken.nl/wp-content/uploads/2015/03/biertj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9394" y="1213351"/>
            <a:ext cx="571236" cy="1262733"/>
          </a:xfrm>
          <a:prstGeom prst="rect">
            <a:avLst/>
          </a:prstGeom>
          <a:noFill/>
          <a:extLst>
            <a:ext uri="{909E8E84-426E-40dd-AFC4-6F175D3DCCD1}">
              <a14:hiddenFill xmlns:a14="http://schemas.microsoft.com/office/drawing/2010/main" xmlns="">
                <a:solidFill>
                  <a:srgbClr val="FFFFFF"/>
                </a:solidFill>
              </a14:hiddenFill>
            </a:ext>
          </a:extLst>
        </p:spPr>
      </p:pic>
      <p:pic>
        <p:nvPicPr>
          <p:cNvPr id="103446" name="Picture 22" descr="http://www.zinineenbroodje.nl/media/catalog/product/cache/1/image/645x709/9df78eab33525d08d6e5fb8d27136e95/b/i/bitterballe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5314" y="1196129"/>
            <a:ext cx="2716943" cy="2990051"/>
          </a:xfrm>
          <a:prstGeom prst="rect">
            <a:avLst/>
          </a:prstGeom>
          <a:noFill/>
          <a:extLst>
            <a:ext uri="{909E8E84-426E-40dd-AFC4-6F175D3DCCD1}">
              <a14:hiddenFill xmlns:a14="http://schemas.microsoft.com/office/drawing/2010/main" xmlns="">
                <a:solidFill>
                  <a:srgbClr val="FFFFFF"/>
                </a:solidFill>
              </a14:hiddenFill>
            </a:ext>
          </a:extLst>
        </p:spPr>
      </p:pic>
      <p:pic>
        <p:nvPicPr>
          <p:cNvPr id="103448" name="Picture 24" descr="http://www.smulwereld.nl/l/library/download/TYUxwbvrt8AxXiwi6hN3utn1yff1JY7g/BroodjeBal.png?width=440&amp;height=365&amp;ex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74940" y="1373306"/>
            <a:ext cx="1789094" cy="148413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Afbeelding 1"/>
          <p:cNvPicPr>
            <a:picLocks noChangeAspect="1"/>
          </p:cNvPicPr>
          <p:nvPr/>
        </p:nvPicPr>
        <p:blipFill>
          <a:blip r:embed="rId15"/>
          <a:stretch>
            <a:fillRect/>
          </a:stretch>
        </p:blipFill>
        <p:spPr>
          <a:xfrm>
            <a:off x="4587874" y="1512606"/>
            <a:ext cx="2005180" cy="2673574"/>
          </a:xfrm>
          <a:prstGeom prst="rect">
            <a:avLst/>
          </a:prstGeom>
        </p:spPr>
      </p:pic>
      <p:sp>
        <p:nvSpPr>
          <p:cNvPr id="3" name="Rechthoek 2"/>
          <p:cNvSpPr/>
          <p:nvPr/>
        </p:nvSpPr>
        <p:spPr>
          <a:xfrm>
            <a:off x="998279" y="303669"/>
            <a:ext cx="10455424" cy="861774"/>
          </a:xfrm>
          <a:prstGeom prst="rect">
            <a:avLst/>
          </a:prstGeom>
        </p:spPr>
        <p:txBody>
          <a:bodyPr wrap="square">
            <a:spAutoFit/>
          </a:bodyPr>
          <a:lstStyle/>
          <a:p>
            <a:r>
              <a:rPr lang="en-US" sz="5000" cap="all" dirty="0">
                <a:solidFill>
                  <a:srgbClr val="8AC2E3"/>
                </a:solidFill>
                <a:latin typeface="Impact"/>
                <a:ea typeface="+mj-ea"/>
                <a:cs typeface="Impact"/>
              </a:rPr>
              <a:t>Wat </a:t>
            </a:r>
            <a:r>
              <a:rPr lang="en-US" sz="5000" cap="all" dirty="0" err="1">
                <a:solidFill>
                  <a:srgbClr val="8AC2E3"/>
                </a:solidFill>
                <a:latin typeface="Impact"/>
                <a:ea typeface="+mj-ea"/>
                <a:cs typeface="Impact"/>
              </a:rPr>
              <a:t>zien</a:t>
            </a:r>
            <a:r>
              <a:rPr lang="en-US" sz="5000" cap="all" dirty="0">
                <a:solidFill>
                  <a:srgbClr val="8AC2E3"/>
                </a:solidFill>
                <a:latin typeface="Impact"/>
                <a:ea typeface="+mj-ea"/>
                <a:cs typeface="Impact"/>
              </a:rPr>
              <a:t> we nu </a:t>
            </a:r>
            <a:r>
              <a:rPr lang="en-US" sz="5000" cap="all" dirty="0" err="1">
                <a:solidFill>
                  <a:srgbClr val="8AC2E3"/>
                </a:solidFill>
                <a:latin typeface="Impact"/>
                <a:ea typeface="+mj-ea"/>
                <a:cs typeface="Impact"/>
              </a:rPr>
              <a:t>veel</a:t>
            </a:r>
            <a:r>
              <a:rPr lang="en-US" sz="5000" cap="all" dirty="0">
                <a:solidFill>
                  <a:srgbClr val="8AC2E3"/>
                </a:solidFill>
                <a:latin typeface="Impact"/>
                <a:ea typeface="+mj-ea"/>
                <a:cs typeface="Impact"/>
              </a:rPr>
              <a:t> in de </a:t>
            </a:r>
            <a:r>
              <a:rPr lang="en-US" sz="5000" cap="all" dirty="0" err="1">
                <a:solidFill>
                  <a:srgbClr val="8AC2E3"/>
                </a:solidFill>
                <a:latin typeface="Impact"/>
                <a:ea typeface="+mj-ea"/>
                <a:cs typeface="Impact"/>
              </a:rPr>
              <a:t>kantine</a:t>
            </a:r>
            <a:r>
              <a:rPr lang="en-US" sz="5000" cap="all" dirty="0">
                <a:solidFill>
                  <a:srgbClr val="8AC2E3"/>
                </a:solidFill>
                <a:latin typeface="Impact"/>
                <a:ea typeface="+mj-ea"/>
                <a:cs typeface="Impact"/>
              </a:rPr>
              <a:t>? </a:t>
            </a:r>
            <a:endParaRPr lang="nl-NL" sz="5000" cap="all" dirty="0">
              <a:solidFill>
                <a:srgbClr val="8AC2E3"/>
              </a:solidFill>
              <a:latin typeface="Impact"/>
              <a:ea typeface="+mj-ea"/>
              <a:cs typeface="Impact"/>
            </a:endParaRPr>
          </a:p>
        </p:txBody>
      </p:sp>
    </p:spTree>
    <p:extLst>
      <p:ext uri="{BB962C8B-B14F-4D97-AF65-F5344CB8AC3E}">
        <p14:creationId xmlns:p14="http://schemas.microsoft.com/office/powerpoint/2010/main" val="4096857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91" y="531852"/>
            <a:ext cx="10703232" cy="5738319"/>
          </a:xfrm>
          <a:prstGeom prst="rect">
            <a:avLst/>
          </a:prstGeom>
        </p:spPr>
      </p:pic>
      <p:sp>
        <p:nvSpPr>
          <p:cNvPr id="3" name="Tekstvak 2"/>
          <p:cNvSpPr txBox="1"/>
          <p:nvPr/>
        </p:nvSpPr>
        <p:spPr>
          <a:xfrm>
            <a:off x="1240971" y="424543"/>
            <a:ext cx="9944100" cy="604157"/>
          </a:xfrm>
          <a:prstGeom prst="rect">
            <a:avLst/>
          </a:prstGeom>
        </p:spPr>
        <p:txBody>
          <a:bodyPr vert="horz" wrap="square" lIns="91440" tIns="45720" rIns="91440" bIns="45720" rtlCol="0">
            <a:normAutofit/>
          </a:bodyPr>
          <a:lstStyle/>
          <a:p>
            <a:pPr marL="0" indent="0">
              <a:lnSpc>
                <a:spcPct val="110000"/>
              </a:lnSpc>
              <a:buNone/>
            </a:pPr>
            <a:endParaRPr lang="nl-NL" sz="2400" dirty="0">
              <a:latin typeface="+mj-lt"/>
            </a:endParaRPr>
          </a:p>
        </p:txBody>
      </p:sp>
      <p:sp>
        <p:nvSpPr>
          <p:cNvPr id="4" name="Rechthoek 3"/>
          <p:cNvSpPr/>
          <p:nvPr/>
        </p:nvSpPr>
        <p:spPr>
          <a:xfrm>
            <a:off x="997936" y="303255"/>
            <a:ext cx="10840278" cy="861774"/>
          </a:xfrm>
          <a:prstGeom prst="rect">
            <a:avLst/>
          </a:prstGeom>
        </p:spPr>
        <p:txBody>
          <a:bodyPr wrap="square">
            <a:spAutoFit/>
          </a:bodyPr>
          <a:lstStyle/>
          <a:p>
            <a:r>
              <a:rPr lang="en-US" sz="5000" cap="all" dirty="0" err="1">
                <a:solidFill>
                  <a:srgbClr val="8AC2E3"/>
                </a:solidFill>
                <a:latin typeface="Impact"/>
                <a:ea typeface="+mj-ea"/>
                <a:cs typeface="Impact"/>
              </a:rPr>
              <a:t>Aanbod</a:t>
            </a:r>
            <a:r>
              <a:rPr lang="en-US" sz="5000" cap="all" dirty="0">
                <a:solidFill>
                  <a:srgbClr val="8AC2E3"/>
                </a:solidFill>
                <a:latin typeface="Impact"/>
                <a:ea typeface="+mj-ea"/>
                <a:cs typeface="Impact"/>
              </a:rPr>
              <a:t> </a:t>
            </a:r>
            <a:r>
              <a:rPr lang="en-US" sz="5000" cap="all" dirty="0" err="1">
                <a:solidFill>
                  <a:srgbClr val="8AC2E3"/>
                </a:solidFill>
                <a:latin typeface="Impact"/>
                <a:ea typeface="+mj-ea"/>
                <a:cs typeface="Impact"/>
              </a:rPr>
              <a:t>Team:fit</a:t>
            </a:r>
            <a:r>
              <a:rPr lang="en-US" sz="5000" cap="all" dirty="0">
                <a:solidFill>
                  <a:srgbClr val="8AC2E3"/>
                </a:solidFill>
                <a:latin typeface="Impact"/>
                <a:ea typeface="+mj-ea"/>
                <a:cs typeface="Impact"/>
              </a:rPr>
              <a:t> </a:t>
            </a:r>
            <a:r>
              <a:rPr lang="en-US" sz="5000" cap="all" dirty="0" err="1">
                <a:solidFill>
                  <a:srgbClr val="8AC2E3"/>
                </a:solidFill>
                <a:latin typeface="Impact"/>
                <a:ea typeface="+mj-ea"/>
                <a:cs typeface="Impact"/>
              </a:rPr>
              <a:t>kantine</a:t>
            </a:r>
            <a:r>
              <a:rPr lang="en-US" sz="5000" cap="all" dirty="0">
                <a:solidFill>
                  <a:srgbClr val="8AC2E3"/>
                </a:solidFill>
                <a:latin typeface="Impact"/>
                <a:ea typeface="+mj-ea"/>
                <a:cs typeface="Impact"/>
              </a:rPr>
              <a:t> </a:t>
            </a:r>
            <a:endParaRPr lang="nl-NL" sz="5000" cap="all" dirty="0">
              <a:solidFill>
                <a:srgbClr val="8AC2E3"/>
              </a:solidFill>
              <a:latin typeface="Impact"/>
              <a:ea typeface="+mj-ea"/>
              <a:cs typeface="Impact"/>
            </a:endParaRPr>
          </a:p>
        </p:txBody>
      </p:sp>
    </p:spTree>
    <p:extLst>
      <p:ext uri="{BB962C8B-B14F-4D97-AF65-F5344CB8AC3E}">
        <p14:creationId xmlns:p14="http://schemas.microsoft.com/office/powerpoint/2010/main" val="2701447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
          <p:cNvSpPr>
            <a:spLocks noGrp="1"/>
          </p:cNvSpPr>
          <p:nvPr>
            <p:ph type="title"/>
          </p:nvPr>
        </p:nvSpPr>
        <p:spPr>
          <a:xfrm>
            <a:off x="860189" y="164199"/>
            <a:ext cx="10515600" cy="1325563"/>
          </a:xfrm>
          <a:prstGeom prst="rect">
            <a:avLst/>
          </a:prstGeom>
        </p:spPr>
        <p:txBody>
          <a:bodyPr>
            <a:normAutofit/>
          </a:bodyPr>
          <a:lstStyle/>
          <a:p>
            <a:pPr algn="ctr"/>
            <a:r>
              <a:rPr lang="nl-NL" sz="5000" dirty="0">
                <a:solidFill>
                  <a:schemeClr val="accent2"/>
                </a:solidFill>
                <a:latin typeface="Impact"/>
                <a:cs typeface="Impact"/>
              </a:rPr>
              <a:t>INHOUD</a:t>
            </a:r>
          </a:p>
        </p:txBody>
      </p:sp>
      <p:sp>
        <p:nvSpPr>
          <p:cNvPr id="3" name="Tijdelijke aanduiding voor inhoud 2"/>
          <p:cNvSpPr>
            <a:spLocks noGrp="1"/>
          </p:cNvSpPr>
          <p:nvPr>
            <p:ph idx="4294967295"/>
          </p:nvPr>
        </p:nvSpPr>
        <p:spPr>
          <a:xfrm>
            <a:off x="50479" y="1745827"/>
            <a:ext cx="2035629" cy="483123"/>
          </a:xfrm>
          <a:prstGeom prst="rect">
            <a:avLst/>
          </a:prstGeom>
        </p:spPr>
        <p:txBody>
          <a:bodyPr>
            <a:noAutofit/>
          </a:bodyPr>
          <a:lstStyle/>
          <a:p>
            <a:pPr marL="0" indent="0" algn="ctr">
              <a:lnSpc>
                <a:spcPct val="110000"/>
              </a:lnSpc>
              <a:buClr>
                <a:srgbClr val="8AC2E3"/>
              </a:buClr>
              <a:buSzPct val="120000"/>
              <a:buNone/>
            </a:pPr>
            <a:r>
              <a:rPr lang="nl-NL" sz="1800" dirty="0">
                <a:latin typeface="+mj-lt"/>
                <a:cs typeface="Arial Narrow"/>
              </a:rPr>
              <a:t>Wat is </a:t>
            </a:r>
            <a:r>
              <a:rPr lang="nl-NL" sz="1800" dirty="0" err="1">
                <a:latin typeface="+mj-lt"/>
                <a:cs typeface="Arial Narrow"/>
              </a:rPr>
              <a:t>Team:Fit</a:t>
            </a:r>
            <a:r>
              <a:rPr lang="nl-NL" sz="1800" dirty="0">
                <a:latin typeface="+mj-lt"/>
                <a:cs typeface="Arial Narrow"/>
              </a:rPr>
              <a:t>?</a:t>
            </a:r>
            <a:endParaRPr lang="nl-NL" b="1" dirty="0">
              <a:solidFill>
                <a:srgbClr val="8AC2E3"/>
              </a:solidFill>
              <a:latin typeface="Calibri"/>
              <a:cs typeface="Calibri"/>
            </a:endParaRPr>
          </a:p>
        </p:txBody>
      </p:sp>
      <p:sp>
        <p:nvSpPr>
          <p:cNvPr id="4" name="Tijdelijke aanduiding voor inhoud 2"/>
          <p:cNvSpPr txBox="1">
            <a:spLocks/>
          </p:cNvSpPr>
          <p:nvPr/>
        </p:nvSpPr>
        <p:spPr>
          <a:xfrm>
            <a:off x="9594294" y="2966085"/>
            <a:ext cx="1864859" cy="426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Hoe van start?</a:t>
            </a:r>
            <a:endParaRPr lang="nl-NL" b="1" dirty="0">
              <a:solidFill>
                <a:srgbClr val="8AC2E3"/>
              </a:solidFill>
              <a:latin typeface="Calibri"/>
              <a:cs typeface="Calibri"/>
            </a:endParaRPr>
          </a:p>
        </p:txBody>
      </p:sp>
      <p:sp>
        <p:nvSpPr>
          <p:cNvPr id="6" name="Tijdelijke aanduiding voor inhoud 2"/>
          <p:cNvSpPr txBox="1">
            <a:spLocks/>
          </p:cNvSpPr>
          <p:nvPr/>
        </p:nvSpPr>
        <p:spPr>
          <a:xfrm>
            <a:off x="4766291" y="2383770"/>
            <a:ext cx="3473526" cy="509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Wat krijg je als je mee doet?</a:t>
            </a:r>
            <a:endParaRPr lang="nl-NL" b="1" dirty="0">
              <a:solidFill>
                <a:srgbClr val="8AC2E3"/>
              </a:solidFill>
              <a:latin typeface="Calibri"/>
              <a:cs typeface="Calibri"/>
            </a:endParaRPr>
          </a:p>
        </p:txBody>
      </p:sp>
      <p:sp>
        <p:nvSpPr>
          <p:cNvPr id="12" name="Tijdelijke aanduiding voor inhoud 2"/>
          <p:cNvSpPr txBox="1">
            <a:spLocks/>
          </p:cNvSpPr>
          <p:nvPr/>
        </p:nvSpPr>
        <p:spPr>
          <a:xfrm>
            <a:off x="5926135" y="4113601"/>
            <a:ext cx="2692174" cy="444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Introductie drie thema’s</a:t>
            </a:r>
            <a:endParaRPr lang="nl-NL" b="1" dirty="0">
              <a:solidFill>
                <a:srgbClr val="8AC2E3"/>
              </a:solidFill>
              <a:latin typeface="Calibri"/>
              <a:cs typeface="Calibri"/>
            </a:endParaRPr>
          </a:p>
        </p:txBody>
      </p:sp>
      <p:sp>
        <p:nvSpPr>
          <p:cNvPr id="13" name="Tijdelijke aanduiding voor inhoud 2"/>
          <p:cNvSpPr txBox="1">
            <a:spLocks/>
          </p:cNvSpPr>
          <p:nvPr/>
        </p:nvSpPr>
        <p:spPr>
          <a:xfrm>
            <a:off x="3162642" y="4149286"/>
            <a:ext cx="2097088" cy="513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Jouw vereniging</a:t>
            </a:r>
            <a:endParaRPr lang="nl-NL" b="1" dirty="0">
              <a:solidFill>
                <a:srgbClr val="8AC2E3"/>
              </a:solidFill>
              <a:latin typeface="Calibri"/>
              <a:cs typeface="Calibri"/>
            </a:endParaRPr>
          </a:p>
        </p:txBody>
      </p:sp>
      <p:sp>
        <p:nvSpPr>
          <p:cNvPr id="14" name="Tijdelijke aanduiding voor inhoud 2"/>
          <p:cNvSpPr txBox="1">
            <a:spLocks/>
          </p:cNvSpPr>
          <p:nvPr/>
        </p:nvSpPr>
        <p:spPr>
          <a:xfrm>
            <a:off x="1260673" y="5915254"/>
            <a:ext cx="2203527" cy="438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Gezonder aanbod</a:t>
            </a:r>
            <a:endParaRPr lang="nl-NL" b="1" dirty="0">
              <a:solidFill>
                <a:srgbClr val="8AC2E3"/>
              </a:solidFill>
              <a:latin typeface="Calibri"/>
              <a:cs typeface="Calibri"/>
            </a:endParaRPr>
          </a:p>
        </p:txBody>
      </p:sp>
      <p:sp>
        <p:nvSpPr>
          <p:cNvPr id="15" name="Tijdelijke aanduiding voor inhoud 2"/>
          <p:cNvSpPr txBox="1">
            <a:spLocks/>
          </p:cNvSpPr>
          <p:nvPr/>
        </p:nvSpPr>
        <p:spPr>
          <a:xfrm>
            <a:off x="5452687" y="6011675"/>
            <a:ext cx="2699431" cy="534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Gezonde financiën</a:t>
            </a:r>
            <a:endParaRPr lang="nl-NL" b="1" dirty="0">
              <a:solidFill>
                <a:srgbClr val="8AC2E3"/>
              </a:solidFill>
              <a:latin typeface="Calibri"/>
              <a:cs typeface="Calibri"/>
            </a:endParaRPr>
          </a:p>
        </p:txBody>
      </p:sp>
      <p:pic>
        <p:nvPicPr>
          <p:cNvPr id="2" name="Picture 1"/>
          <p:cNvPicPr>
            <a:picLocks noChangeAspect="1"/>
          </p:cNvPicPr>
          <p:nvPr/>
        </p:nvPicPr>
        <p:blipFill>
          <a:blip r:embed="rId2">
            <a:alphaModFix amt="52000"/>
          </a:blip>
          <a:stretch>
            <a:fillRect/>
          </a:stretch>
        </p:blipFill>
        <p:spPr>
          <a:xfrm>
            <a:off x="3818543" y="1961928"/>
            <a:ext cx="393700" cy="393700"/>
          </a:xfrm>
          <a:prstGeom prst="rect">
            <a:avLst/>
          </a:prstGeom>
        </p:spPr>
      </p:pic>
      <p:pic>
        <p:nvPicPr>
          <p:cNvPr id="31" name="Picture 30"/>
          <p:cNvPicPr>
            <a:picLocks noChangeAspect="1"/>
          </p:cNvPicPr>
          <p:nvPr/>
        </p:nvPicPr>
        <p:blipFill>
          <a:blip r:embed="rId2">
            <a:alphaModFix amt="52000"/>
          </a:blip>
          <a:stretch>
            <a:fillRect/>
          </a:stretch>
        </p:blipFill>
        <p:spPr>
          <a:xfrm>
            <a:off x="6575253" y="2007993"/>
            <a:ext cx="393700" cy="393700"/>
          </a:xfrm>
          <a:prstGeom prst="rect">
            <a:avLst/>
          </a:prstGeom>
        </p:spPr>
      </p:pic>
      <p:pic>
        <p:nvPicPr>
          <p:cNvPr id="32" name="Picture 31"/>
          <p:cNvPicPr>
            <a:picLocks noChangeAspect="1"/>
          </p:cNvPicPr>
          <p:nvPr/>
        </p:nvPicPr>
        <p:blipFill>
          <a:blip r:embed="rId2">
            <a:alphaModFix amt="52000"/>
          </a:blip>
          <a:stretch>
            <a:fillRect/>
          </a:stretch>
        </p:blipFill>
        <p:spPr>
          <a:xfrm>
            <a:off x="10287695" y="2466563"/>
            <a:ext cx="393700" cy="393700"/>
          </a:xfrm>
          <a:prstGeom prst="rect">
            <a:avLst/>
          </a:prstGeom>
        </p:spPr>
      </p:pic>
      <p:pic>
        <p:nvPicPr>
          <p:cNvPr id="38" name="Picture 37"/>
          <p:cNvPicPr>
            <a:picLocks noChangeAspect="1"/>
          </p:cNvPicPr>
          <p:nvPr/>
        </p:nvPicPr>
        <p:blipFill>
          <a:blip r:embed="rId2">
            <a:alphaModFix amt="52000"/>
          </a:blip>
          <a:stretch>
            <a:fillRect/>
          </a:stretch>
        </p:blipFill>
        <p:spPr>
          <a:xfrm>
            <a:off x="6949309" y="3611390"/>
            <a:ext cx="393700" cy="393700"/>
          </a:xfrm>
          <a:prstGeom prst="rect">
            <a:avLst/>
          </a:prstGeom>
        </p:spPr>
      </p:pic>
      <p:pic>
        <p:nvPicPr>
          <p:cNvPr id="39" name="Picture 38"/>
          <p:cNvPicPr>
            <a:picLocks noChangeAspect="1"/>
          </p:cNvPicPr>
          <p:nvPr/>
        </p:nvPicPr>
        <p:blipFill>
          <a:blip r:embed="rId2">
            <a:alphaModFix amt="52000"/>
          </a:blip>
          <a:stretch>
            <a:fillRect/>
          </a:stretch>
        </p:blipFill>
        <p:spPr>
          <a:xfrm>
            <a:off x="4007080" y="3742153"/>
            <a:ext cx="393700" cy="393700"/>
          </a:xfrm>
          <a:prstGeom prst="rect">
            <a:avLst/>
          </a:prstGeom>
        </p:spPr>
      </p:pic>
      <p:pic>
        <p:nvPicPr>
          <p:cNvPr id="40" name="Picture 39"/>
          <p:cNvPicPr>
            <a:picLocks noChangeAspect="1"/>
          </p:cNvPicPr>
          <p:nvPr/>
        </p:nvPicPr>
        <p:blipFill>
          <a:blip r:embed="rId2">
            <a:alphaModFix amt="52000"/>
          </a:blip>
          <a:stretch>
            <a:fillRect/>
          </a:stretch>
        </p:blipFill>
        <p:spPr>
          <a:xfrm>
            <a:off x="2165586" y="5379398"/>
            <a:ext cx="393700" cy="393700"/>
          </a:xfrm>
          <a:prstGeom prst="rect">
            <a:avLst/>
          </a:prstGeom>
        </p:spPr>
      </p:pic>
      <p:pic>
        <p:nvPicPr>
          <p:cNvPr id="41" name="Picture 40"/>
          <p:cNvPicPr>
            <a:picLocks noChangeAspect="1"/>
          </p:cNvPicPr>
          <p:nvPr/>
        </p:nvPicPr>
        <p:blipFill>
          <a:blip r:embed="rId2">
            <a:alphaModFix amt="52000"/>
          </a:blip>
          <a:stretch>
            <a:fillRect/>
          </a:stretch>
        </p:blipFill>
        <p:spPr>
          <a:xfrm>
            <a:off x="6597271" y="5554744"/>
            <a:ext cx="393700" cy="393700"/>
          </a:xfrm>
          <a:prstGeom prst="rect">
            <a:avLst/>
          </a:prstGeom>
        </p:spPr>
      </p:pic>
      <p:pic>
        <p:nvPicPr>
          <p:cNvPr id="43" name="Picture 42"/>
          <p:cNvPicPr>
            <a:picLocks noChangeAspect="1"/>
          </p:cNvPicPr>
          <p:nvPr/>
        </p:nvPicPr>
        <p:blipFill>
          <a:blip r:embed="rId3"/>
          <a:stretch>
            <a:fillRect/>
          </a:stretch>
        </p:blipFill>
        <p:spPr>
          <a:xfrm rot="14634944">
            <a:off x="7885290" y="1021131"/>
            <a:ext cx="1542423" cy="2346791"/>
          </a:xfrm>
          <a:prstGeom prst="rect">
            <a:avLst/>
          </a:prstGeom>
        </p:spPr>
      </p:pic>
      <p:pic>
        <p:nvPicPr>
          <p:cNvPr id="46" name="Picture 45"/>
          <p:cNvPicPr>
            <a:picLocks noChangeAspect="1"/>
          </p:cNvPicPr>
          <p:nvPr/>
        </p:nvPicPr>
        <p:blipFill>
          <a:blip r:embed="rId4"/>
          <a:stretch>
            <a:fillRect/>
          </a:stretch>
        </p:blipFill>
        <p:spPr>
          <a:xfrm rot="21071275" flipH="1">
            <a:off x="7710934" y="3099574"/>
            <a:ext cx="1691638" cy="301480"/>
          </a:xfrm>
          <a:prstGeom prst="rect">
            <a:avLst/>
          </a:prstGeom>
        </p:spPr>
      </p:pic>
      <p:pic>
        <p:nvPicPr>
          <p:cNvPr id="49" name="Picture 48"/>
          <p:cNvPicPr>
            <a:picLocks noChangeAspect="1"/>
          </p:cNvPicPr>
          <p:nvPr/>
        </p:nvPicPr>
        <p:blipFill>
          <a:blip r:embed="rId5"/>
          <a:stretch>
            <a:fillRect/>
          </a:stretch>
        </p:blipFill>
        <p:spPr>
          <a:xfrm rot="10420156" flipV="1">
            <a:off x="4816269" y="3425929"/>
            <a:ext cx="1770838" cy="315594"/>
          </a:xfrm>
          <a:prstGeom prst="rect">
            <a:avLst/>
          </a:prstGeom>
        </p:spPr>
      </p:pic>
      <p:pic>
        <p:nvPicPr>
          <p:cNvPr id="55" name="Picture 54"/>
          <p:cNvPicPr>
            <a:picLocks noChangeAspect="1"/>
          </p:cNvPicPr>
          <p:nvPr/>
        </p:nvPicPr>
        <p:blipFill>
          <a:blip r:embed="rId4"/>
          <a:stretch>
            <a:fillRect/>
          </a:stretch>
        </p:blipFill>
        <p:spPr>
          <a:xfrm>
            <a:off x="4481562" y="1709831"/>
            <a:ext cx="1823561" cy="324991"/>
          </a:xfrm>
          <a:prstGeom prst="rect">
            <a:avLst/>
          </a:prstGeom>
        </p:spPr>
      </p:pic>
      <p:pic>
        <p:nvPicPr>
          <p:cNvPr id="24" name="Picture 1"/>
          <p:cNvPicPr>
            <a:picLocks noChangeAspect="1"/>
          </p:cNvPicPr>
          <p:nvPr/>
        </p:nvPicPr>
        <p:blipFill>
          <a:blip r:embed="rId2">
            <a:alphaModFix amt="52000"/>
          </a:blip>
          <a:stretch>
            <a:fillRect/>
          </a:stretch>
        </p:blipFill>
        <p:spPr>
          <a:xfrm>
            <a:off x="870267" y="1110137"/>
            <a:ext cx="393700" cy="393700"/>
          </a:xfrm>
          <a:prstGeom prst="rect">
            <a:avLst/>
          </a:prstGeom>
        </p:spPr>
      </p:pic>
      <p:sp>
        <p:nvSpPr>
          <p:cNvPr id="25" name="Tijdelijke aanduiding voor inhoud 2"/>
          <p:cNvSpPr txBox="1">
            <a:spLocks/>
          </p:cNvSpPr>
          <p:nvPr/>
        </p:nvSpPr>
        <p:spPr>
          <a:xfrm>
            <a:off x="2639832" y="2441269"/>
            <a:ext cx="2354666" cy="378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Font typeface="Arial" panose="020B0604020202020204" pitchFamily="34" charset="0"/>
              <a:buNone/>
            </a:pPr>
            <a:r>
              <a:rPr lang="nl-NL" sz="1800" dirty="0">
                <a:latin typeface="+mj-lt"/>
                <a:cs typeface="Arial Narrow"/>
              </a:rPr>
              <a:t>Waarom meedoen  met Team:Fit?</a:t>
            </a:r>
            <a:endParaRPr lang="nl-NL" b="1" dirty="0">
              <a:solidFill>
                <a:srgbClr val="8AC2E3"/>
              </a:solidFill>
              <a:latin typeface="Calibri"/>
              <a:cs typeface="Calibri"/>
            </a:endParaRPr>
          </a:p>
        </p:txBody>
      </p:sp>
      <p:pic>
        <p:nvPicPr>
          <p:cNvPr id="26" name="Picture 51"/>
          <p:cNvPicPr>
            <a:picLocks noChangeAspect="1"/>
          </p:cNvPicPr>
          <p:nvPr/>
        </p:nvPicPr>
        <p:blipFill>
          <a:blip r:embed="rId5"/>
          <a:stretch>
            <a:fillRect/>
          </a:stretch>
        </p:blipFill>
        <p:spPr>
          <a:xfrm rot="11597620" flipH="1" flipV="1">
            <a:off x="1551351" y="1298540"/>
            <a:ext cx="2033705" cy="362442"/>
          </a:xfrm>
          <a:prstGeom prst="rect">
            <a:avLst/>
          </a:prstGeom>
        </p:spPr>
      </p:pic>
      <p:pic>
        <p:nvPicPr>
          <p:cNvPr id="27" name="Picture 54"/>
          <p:cNvPicPr>
            <a:picLocks noChangeAspect="1"/>
          </p:cNvPicPr>
          <p:nvPr/>
        </p:nvPicPr>
        <p:blipFill>
          <a:blip r:embed="rId4"/>
          <a:stretch>
            <a:fillRect/>
          </a:stretch>
        </p:blipFill>
        <p:spPr>
          <a:xfrm>
            <a:off x="7390896" y="5177759"/>
            <a:ext cx="1823561" cy="324991"/>
          </a:xfrm>
          <a:prstGeom prst="rect">
            <a:avLst/>
          </a:prstGeom>
        </p:spPr>
      </p:pic>
      <p:pic>
        <p:nvPicPr>
          <p:cNvPr id="28" name="Picture 40"/>
          <p:cNvPicPr>
            <a:picLocks noChangeAspect="1"/>
          </p:cNvPicPr>
          <p:nvPr/>
        </p:nvPicPr>
        <p:blipFill>
          <a:blip r:embed="rId2">
            <a:alphaModFix amt="52000"/>
          </a:blip>
          <a:stretch>
            <a:fillRect/>
          </a:stretch>
        </p:blipFill>
        <p:spPr>
          <a:xfrm>
            <a:off x="9725252" y="5336399"/>
            <a:ext cx="393700" cy="393700"/>
          </a:xfrm>
          <a:prstGeom prst="rect">
            <a:avLst/>
          </a:prstGeom>
        </p:spPr>
      </p:pic>
      <p:sp>
        <p:nvSpPr>
          <p:cNvPr id="29" name="Tijdelijke aanduiding voor inhoud 2"/>
          <p:cNvSpPr txBox="1">
            <a:spLocks/>
          </p:cNvSpPr>
          <p:nvPr/>
        </p:nvSpPr>
        <p:spPr>
          <a:xfrm>
            <a:off x="8604560" y="5760467"/>
            <a:ext cx="2699431" cy="534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8AC2E3"/>
              </a:buClr>
              <a:buSzPct val="120000"/>
              <a:buNone/>
            </a:pPr>
            <a:r>
              <a:rPr lang="nl-NL" sz="1800" dirty="0">
                <a:latin typeface="+mj-lt"/>
                <a:cs typeface="Arial Narrow"/>
              </a:rPr>
              <a:t>partners</a:t>
            </a:r>
            <a:endParaRPr lang="nl-NL" b="1" dirty="0">
              <a:solidFill>
                <a:srgbClr val="8AC2E3"/>
              </a:solidFill>
              <a:latin typeface="Calibri"/>
              <a:cs typeface="Calibri"/>
            </a:endParaRPr>
          </a:p>
        </p:txBody>
      </p:sp>
      <p:pic>
        <p:nvPicPr>
          <p:cNvPr id="30" name="Picture 45"/>
          <p:cNvPicPr>
            <a:picLocks noChangeAspect="1"/>
          </p:cNvPicPr>
          <p:nvPr/>
        </p:nvPicPr>
        <p:blipFill>
          <a:blip r:embed="rId4"/>
          <a:stretch>
            <a:fillRect/>
          </a:stretch>
        </p:blipFill>
        <p:spPr>
          <a:xfrm rot="18939261" flipH="1">
            <a:off x="2135370" y="4235531"/>
            <a:ext cx="1388142" cy="301480"/>
          </a:xfrm>
          <a:prstGeom prst="rect">
            <a:avLst/>
          </a:prstGeom>
        </p:spPr>
      </p:pic>
      <p:pic>
        <p:nvPicPr>
          <p:cNvPr id="34" name="Picture 51"/>
          <p:cNvPicPr>
            <a:picLocks noChangeAspect="1"/>
          </p:cNvPicPr>
          <p:nvPr/>
        </p:nvPicPr>
        <p:blipFill>
          <a:blip r:embed="rId5"/>
          <a:stretch>
            <a:fillRect/>
          </a:stretch>
        </p:blipFill>
        <p:spPr>
          <a:xfrm rot="11040389" flipH="1" flipV="1">
            <a:off x="3166263" y="5207491"/>
            <a:ext cx="2630596" cy="362442"/>
          </a:xfrm>
          <a:prstGeom prst="rect">
            <a:avLst/>
          </a:prstGeom>
        </p:spPr>
      </p:pic>
    </p:spTree>
    <p:extLst>
      <p:ext uri="{BB962C8B-B14F-4D97-AF65-F5344CB8AC3E}">
        <p14:creationId xmlns:p14="http://schemas.microsoft.com/office/powerpoint/2010/main" val="3767032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vak 7"/>
          <p:cNvSpPr txBox="1"/>
          <p:nvPr/>
        </p:nvSpPr>
        <p:spPr>
          <a:xfrm>
            <a:off x="630424" y="385764"/>
            <a:ext cx="9956801" cy="1831271"/>
          </a:xfrm>
          <a:prstGeom prst="rect">
            <a:avLst/>
          </a:prstGeom>
          <a:noFill/>
        </p:spPr>
        <p:txBody>
          <a:bodyPr wrap="square" rtlCol="0">
            <a:spAutoFit/>
          </a:bodyPr>
          <a:lstStyle/>
          <a:p>
            <a:r>
              <a:rPr lang="nl-NL" sz="5000" cap="all" dirty="0">
                <a:solidFill>
                  <a:schemeClr val="accent1"/>
                </a:solidFill>
                <a:latin typeface="Impact"/>
                <a:ea typeface="+mj-ea"/>
                <a:cs typeface="Impact"/>
              </a:rPr>
              <a:t>Welk niveau kies jij als ambitie? </a:t>
            </a:r>
          </a:p>
          <a:p>
            <a:pPr>
              <a:lnSpc>
                <a:spcPct val="90000"/>
              </a:lnSpc>
              <a:spcBef>
                <a:spcPct val="0"/>
              </a:spcBef>
            </a:pPr>
            <a:r>
              <a:rPr lang="nl-NL" sz="5000" cap="all" dirty="0">
                <a:solidFill>
                  <a:schemeClr val="accent2"/>
                </a:solidFill>
                <a:latin typeface="Impact"/>
                <a:ea typeface="+mj-ea"/>
                <a:cs typeface="Impact"/>
              </a:rPr>
              <a:t>BRONS, ZILVER of GOUD </a:t>
            </a:r>
          </a:p>
          <a:p>
            <a:pPr algn="ctr"/>
            <a:endParaRPr lang="nl-NL" dirty="0"/>
          </a:p>
        </p:txBody>
      </p:sp>
      <p:sp>
        <p:nvSpPr>
          <p:cNvPr id="4" name="Tijdelijke aanduiding voor inhoud 2"/>
          <p:cNvSpPr>
            <a:spLocks noGrp="1"/>
          </p:cNvSpPr>
          <p:nvPr>
            <p:ph idx="1"/>
          </p:nvPr>
        </p:nvSpPr>
        <p:spPr>
          <a:xfrm>
            <a:off x="488018" y="2170798"/>
            <a:ext cx="3600000" cy="4351338"/>
          </a:xfrm>
        </p:spPr>
        <p:txBody>
          <a:bodyPr/>
          <a:lstStyle/>
          <a:p>
            <a:pPr>
              <a:buFont typeface="Wingdings" panose="05000000000000000000" pitchFamily="2" charset="2"/>
              <a:buChar char="§"/>
            </a:pPr>
            <a:r>
              <a:rPr lang="nl-NL" sz="2400" b="1" dirty="0">
                <a:solidFill>
                  <a:srgbClr val="D93C3D"/>
                </a:solidFill>
              </a:rPr>
              <a:t>BRONS:</a:t>
            </a:r>
            <a:r>
              <a:rPr lang="nl-NL" sz="2400" dirty="0">
                <a:latin typeface="+mj-lt"/>
              </a:rPr>
              <a:t> </a:t>
            </a:r>
          </a:p>
          <a:p>
            <a:pPr marL="285750" indent="-285750">
              <a:lnSpc>
                <a:spcPct val="150000"/>
              </a:lnSpc>
              <a:buClr>
                <a:srgbClr val="D93C3D"/>
              </a:buClr>
              <a:buFont typeface="Wingdings" charset="2"/>
              <a:buChar char="§"/>
            </a:pPr>
            <a:r>
              <a:rPr lang="nl-NL" sz="1800" dirty="0">
                <a:latin typeface="+mj-lt"/>
              </a:rPr>
              <a:t>Betere keuze op opvallende plaatsen </a:t>
            </a:r>
          </a:p>
          <a:p>
            <a:pPr marL="285750" indent="-285750">
              <a:lnSpc>
                <a:spcPct val="150000"/>
              </a:lnSpc>
              <a:buClr>
                <a:srgbClr val="D93C3D"/>
              </a:buClr>
              <a:buFont typeface="Wingdings" charset="2"/>
              <a:buChar char="§"/>
            </a:pPr>
            <a:r>
              <a:rPr lang="nl-NL" sz="1800" dirty="0">
                <a:latin typeface="+mj-lt"/>
              </a:rPr>
              <a:t>Water drinken gestimuleerd</a:t>
            </a:r>
          </a:p>
          <a:p>
            <a:pPr marL="285750" indent="-285750">
              <a:lnSpc>
                <a:spcPct val="150000"/>
              </a:lnSpc>
              <a:buClr>
                <a:srgbClr val="D93C3D"/>
              </a:buClr>
              <a:buFont typeface="Wingdings" charset="2"/>
              <a:buChar char="§"/>
            </a:pPr>
            <a:r>
              <a:rPr lang="nl-NL" sz="1800" dirty="0">
                <a:latin typeface="+mj-lt"/>
              </a:rPr>
              <a:t>Ten minste één betere keuze</a:t>
            </a:r>
          </a:p>
          <a:p>
            <a:pPr marL="285750" indent="-285750">
              <a:lnSpc>
                <a:spcPct val="150000"/>
              </a:lnSpc>
              <a:buClr>
                <a:srgbClr val="D93C3D"/>
              </a:buClr>
              <a:buFont typeface="Wingdings" charset="2"/>
              <a:buChar char="§"/>
            </a:pPr>
            <a:r>
              <a:rPr lang="nl-NL" sz="1800" dirty="0">
                <a:latin typeface="+mj-lt"/>
              </a:rPr>
              <a:t>Gezondheid is vastgelegd in beleid </a:t>
            </a:r>
          </a:p>
          <a:p>
            <a:pPr marL="285750" indent="-285750">
              <a:lnSpc>
                <a:spcPct val="150000"/>
              </a:lnSpc>
              <a:buClr>
                <a:srgbClr val="D93C3D"/>
              </a:buClr>
              <a:buFont typeface="Wingdings" charset="2"/>
              <a:buChar char="§"/>
            </a:pPr>
            <a:endParaRPr lang="nl-NL" sz="1800" dirty="0">
              <a:latin typeface="+mj-lt"/>
            </a:endParaRPr>
          </a:p>
          <a:p>
            <a:pPr marL="285750" indent="-285750">
              <a:lnSpc>
                <a:spcPct val="150000"/>
              </a:lnSpc>
              <a:buClr>
                <a:srgbClr val="D93C3D"/>
              </a:buClr>
              <a:buFont typeface="Wingdings" charset="2"/>
              <a:buChar char="§"/>
            </a:pPr>
            <a:endParaRPr lang="nl-NL" dirty="0"/>
          </a:p>
          <a:p>
            <a:pPr marL="0" indent="0">
              <a:lnSpc>
                <a:spcPct val="150000"/>
              </a:lnSpc>
              <a:buClr>
                <a:srgbClr val="D93C3D"/>
              </a:buClr>
              <a:buNone/>
            </a:pPr>
            <a:endParaRPr lang="nl-NL" sz="1800" dirty="0">
              <a:latin typeface="+mj-lt"/>
            </a:endParaRPr>
          </a:p>
        </p:txBody>
      </p:sp>
      <p:sp>
        <p:nvSpPr>
          <p:cNvPr id="5" name="Tijdelijke aanduiding voor inhoud 2"/>
          <p:cNvSpPr txBox="1">
            <a:spLocks/>
          </p:cNvSpPr>
          <p:nvPr/>
        </p:nvSpPr>
        <p:spPr>
          <a:xfrm>
            <a:off x="3977640" y="2168218"/>
            <a:ext cx="36000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nl-NL" sz="2400" b="1" dirty="0">
                <a:solidFill>
                  <a:srgbClr val="D93C3D"/>
                </a:solidFill>
              </a:rPr>
              <a:t>ZILVER:</a:t>
            </a:r>
            <a:endParaRPr lang="nl-NL" sz="2400" dirty="0">
              <a:latin typeface="+mj-lt"/>
            </a:endParaRPr>
          </a:p>
          <a:p>
            <a:pPr marL="285750" indent="-285750">
              <a:lnSpc>
                <a:spcPct val="150000"/>
              </a:lnSpc>
              <a:buClr>
                <a:srgbClr val="D93C3D"/>
              </a:buClr>
              <a:buFont typeface="Wingdings" charset="2"/>
              <a:buChar char="§"/>
            </a:pPr>
            <a:r>
              <a:rPr lang="nl-NL" sz="1800" dirty="0">
                <a:latin typeface="+mj-lt"/>
              </a:rPr>
              <a:t>Betere keuze op opvallende plaatsen </a:t>
            </a:r>
          </a:p>
          <a:p>
            <a:pPr marL="285750" indent="-285750">
              <a:lnSpc>
                <a:spcPct val="150000"/>
              </a:lnSpc>
              <a:buClr>
                <a:srgbClr val="D93C3D"/>
              </a:buClr>
              <a:buFont typeface="Wingdings" charset="2"/>
              <a:buChar char="§"/>
            </a:pPr>
            <a:r>
              <a:rPr lang="nl-NL" sz="1800" dirty="0">
                <a:latin typeface="+mj-lt"/>
              </a:rPr>
              <a:t>Water drinken gestimuleerd</a:t>
            </a:r>
          </a:p>
          <a:p>
            <a:pPr marL="285750" indent="-285750">
              <a:lnSpc>
                <a:spcPct val="150000"/>
              </a:lnSpc>
              <a:buClr>
                <a:srgbClr val="D93C3D"/>
              </a:buClr>
              <a:buFont typeface="Wingdings" charset="2"/>
              <a:buChar char="§"/>
            </a:pPr>
            <a:r>
              <a:rPr lang="nl-NL" sz="1800" dirty="0">
                <a:latin typeface="+mj-lt"/>
              </a:rPr>
              <a:t>Ten minste 60% is betere keuze</a:t>
            </a:r>
          </a:p>
          <a:p>
            <a:pPr marL="285750" indent="-285750">
              <a:lnSpc>
                <a:spcPct val="150000"/>
              </a:lnSpc>
              <a:buClr>
                <a:srgbClr val="D93C3D"/>
              </a:buClr>
              <a:buFont typeface="Wingdings" charset="2"/>
              <a:buChar char="§"/>
            </a:pPr>
            <a:r>
              <a:rPr lang="nl-NL" sz="1800" dirty="0">
                <a:latin typeface="+mj-lt"/>
              </a:rPr>
              <a:t>Gezondheid is vastgelegd in beleid  </a:t>
            </a:r>
          </a:p>
          <a:p>
            <a:pPr marL="285750" indent="-285750">
              <a:lnSpc>
                <a:spcPct val="150000"/>
              </a:lnSpc>
              <a:buClr>
                <a:srgbClr val="D93C3D"/>
              </a:buClr>
              <a:buFont typeface="Wingdings" charset="2"/>
              <a:buChar char="§"/>
            </a:pPr>
            <a:r>
              <a:rPr lang="nl-NL" sz="1800" dirty="0">
                <a:latin typeface="+mj-lt"/>
              </a:rPr>
              <a:t>Groente of fruit</a:t>
            </a:r>
          </a:p>
          <a:p>
            <a:pPr marL="285750" indent="-285750">
              <a:lnSpc>
                <a:spcPct val="150000"/>
              </a:lnSpc>
              <a:buClr>
                <a:srgbClr val="D93C3D"/>
              </a:buClr>
              <a:buFont typeface="Wingdings" charset="2"/>
              <a:buChar char="§"/>
            </a:pPr>
            <a:r>
              <a:rPr lang="nl-NL" sz="1800" dirty="0">
                <a:latin typeface="+mj-lt"/>
              </a:rPr>
              <a:t>Gezonde uitstraling in kantine</a:t>
            </a:r>
          </a:p>
          <a:p>
            <a:pPr marL="0" indent="0">
              <a:buFont typeface="Arial" panose="020B0604020202020204" pitchFamily="34" charset="0"/>
              <a:buNone/>
            </a:pPr>
            <a:endParaRPr lang="nl-NL" dirty="0"/>
          </a:p>
        </p:txBody>
      </p:sp>
      <p:sp>
        <p:nvSpPr>
          <p:cNvPr id="6" name="Tijdelijke aanduiding voor inhoud 2"/>
          <p:cNvSpPr txBox="1">
            <a:spLocks/>
          </p:cNvSpPr>
          <p:nvPr/>
        </p:nvSpPr>
        <p:spPr>
          <a:xfrm>
            <a:off x="7962632" y="2181135"/>
            <a:ext cx="36000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nl-NL" sz="2400" b="1" dirty="0">
                <a:solidFill>
                  <a:srgbClr val="D93C3D"/>
                </a:solidFill>
              </a:rPr>
              <a:t>GOUD:</a:t>
            </a:r>
            <a:endParaRPr lang="nl-NL" sz="2400" dirty="0"/>
          </a:p>
          <a:p>
            <a:pPr marL="285750" indent="-285750">
              <a:lnSpc>
                <a:spcPct val="150000"/>
              </a:lnSpc>
              <a:buClr>
                <a:srgbClr val="D93C3D"/>
              </a:buClr>
              <a:buFont typeface="Wingdings" charset="2"/>
              <a:buChar char="§"/>
            </a:pPr>
            <a:r>
              <a:rPr lang="nl-NL" sz="1800" dirty="0">
                <a:latin typeface="+mj-lt"/>
              </a:rPr>
              <a:t>Betere keuze op opvallende  plaatsen </a:t>
            </a:r>
          </a:p>
          <a:p>
            <a:pPr marL="285750" indent="-285750">
              <a:lnSpc>
                <a:spcPct val="150000"/>
              </a:lnSpc>
              <a:buClr>
                <a:srgbClr val="D93C3D"/>
              </a:buClr>
              <a:buFont typeface="Wingdings" charset="2"/>
              <a:buChar char="§"/>
            </a:pPr>
            <a:r>
              <a:rPr lang="nl-NL" sz="1800" dirty="0">
                <a:latin typeface="+mj-lt"/>
              </a:rPr>
              <a:t>Water drinken gestimuleerd</a:t>
            </a:r>
          </a:p>
          <a:p>
            <a:pPr marL="285750" indent="-285750">
              <a:lnSpc>
                <a:spcPct val="150000"/>
              </a:lnSpc>
              <a:buClr>
                <a:srgbClr val="D93C3D"/>
              </a:buClr>
              <a:buFont typeface="Wingdings" charset="2"/>
              <a:buChar char="§"/>
            </a:pPr>
            <a:r>
              <a:rPr lang="nl-NL" sz="1800" dirty="0">
                <a:latin typeface="+mj-lt"/>
              </a:rPr>
              <a:t>Ten minste 80% is betere keuze </a:t>
            </a:r>
          </a:p>
          <a:p>
            <a:pPr marL="285750" indent="-285750">
              <a:lnSpc>
                <a:spcPct val="150000"/>
              </a:lnSpc>
              <a:buClr>
                <a:srgbClr val="D93C3D"/>
              </a:buClr>
              <a:buFont typeface="Wingdings" charset="2"/>
              <a:buChar char="§"/>
            </a:pPr>
            <a:r>
              <a:rPr lang="nl-NL" sz="1800" dirty="0">
                <a:latin typeface="+mj-lt"/>
              </a:rPr>
              <a:t>Gezondheid is vastgelegd in beleid </a:t>
            </a:r>
          </a:p>
          <a:p>
            <a:pPr marL="285750" indent="-285750">
              <a:lnSpc>
                <a:spcPct val="150000"/>
              </a:lnSpc>
              <a:buClr>
                <a:srgbClr val="D93C3D"/>
              </a:buClr>
              <a:buFont typeface="Wingdings" charset="2"/>
              <a:buChar char="§"/>
            </a:pPr>
            <a:r>
              <a:rPr lang="nl-NL" sz="1800" dirty="0">
                <a:latin typeface="+mj-lt"/>
              </a:rPr>
              <a:t>Groente en fruit</a:t>
            </a:r>
          </a:p>
          <a:p>
            <a:pPr marL="285750" indent="-285750">
              <a:lnSpc>
                <a:spcPct val="150000"/>
              </a:lnSpc>
              <a:buClr>
                <a:srgbClr val="D93C3D"/>
              </a:buClr>
              <a:buFont typeface="Wingdings" charset="2"/>
              <a:buChar char="§"/>
            </a:pPr>
            <a:r>
              <a:rPr lang="nl-NL" sz="1800" dirty="0">
                <a:latin typeface="+mj-lt"/>
              </a:rPr>
              <a:t>Gezonde uitstraling in kantine</a:t>
            </a:r>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2330923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48929" y="629266"/>
            <a:ext cx="6586491" cy="1676603"/>
          </a:xfrm>
        </p:spPr>
        <p:txBody>
          <a:bodyPr>
            <a:normAutofit/>
          </a:bodyPr>
          <a:lstStyle/>
          <a:p>
            <a:r>
              <a:rPr lang="nl-NL" sz="5000" cap="all" dirty="0">
                <a:solidFill>
                  <a:srgbClr val="8AC2E3"/>
                </a:solidFill>
                <a:latin typeface="Impact"/>
                <a:cs typeface="Impact"/>
              </a:rPr>
              <a:t>De basis </a:t>
            </a:r>
            <a:r>
              <a:rPr lang="nl-NL" dirty="0"/>
              <a:t/>
            </a:r>
            <a:br>
              <a:rPr lang="nl-NL" dirty="0"/>
            </a:br>
            <a:endParaRPr lang="nl-NL" dirty="0"/>
          </a:p>
        </p:txBody>
      </p:sp>
      <p:sp>
        <p:nvSpPr>
          <p:cNvPr id="3" name="Ondertitel 2"/>
          <p:cNvSpPr>
            <a:spLocks noGrp="1"/>
          </p:cNvSpPr>
          <p:nvPr>
            <p:ph idx="1"/>
          </p:nvPr>
        </p:nvSpPr>
        <p:spPr>
          <a:xfrm>
            <a:off x="648930" y="2438400"/>
            <a:ext cx="6586489" cy="3785419"/>
          </a:xfrm>
        </p:spPr>
        <p:txBody>
          <a:bodyPr>
            <a:normAutofit/>
          </a:bodyPr>
          <a:lstStyle/>
          <a:p>
            <a:pPr marL="342900" indent="-342900">
              <a:lnSpc>
                <a:spcPct val="110000"/>
              </a:lnSpc>
              <a:buClr>
                <a:srgbClr val="D93C3D"/>
              </a:buClr>
              <a:buFont typeface="+mj-lt"/>
              <a:buAutoNum type="arabicPeriod"/>
            </a:pPr>
            <a:r>
              <a:rPr lang="nl-NL" sz="1800" dirty="0">
                <a:latin typeface="+mj-lt"/>
              </a:rPr>
              <a:t>In elke aanwezige productgroep minstens één betere keuze. </a:t>
            </a:r>
          </a:p>
          <a:p>
            <a:pPr marL="342900" indent="-342900">
              <a:lnSpc>
                <a:spcPct val="110000"/>
              </a:lnSpc>
              <a:buClr>
                <a:srgbClr val="D93C3D"/>
              </a:buClr>
              <a:buFont typeface="+mj-lt"/>
              <a:buAutoNum type="arabicPeriod"/>
            </a:pPr>
            <a:r>
              <a:rPr lang="nl-NL" sz="1800" dirty="0">
                <a:latin typeface="+mj-lt"/>
              </a:rPr>
              <a:t>Op de opvallende plaatsen staan vooral betere keuzes.</a:t>
            </a:r>
          </a:p>
          <a:p>
            <a:pPr marL="342900" indent="-342900">
              <a:lnSpc>
                <a:spcPct val="110000"/>
              </a:lnSpc>
              <a:buClr>
                <a:srgbClr val="D93C3D"/>
              </a:buClr>
              <a:buFont typeface="+mj-lt"/>
              <a:buAutoNum type="arabicPeriod"/>
            </a:pPr>
            <a:r>
              <a:rPr lang="nl-NL" sz="1800" dirty="0">
                <a:latin typeface="+mj-lt"/>
              </a:rPr>
              <a:t>De kantine stimuleert water drinken.</a:t>
            </a:r>
          </a:p>
          <a:p>
            <a:pPr marL="342900" indent="-342900">
              <a:lnSpc>
                <a:spcPct val="110000"/>
              </a:lnSpc>
              <a:buClr>
                <a:srgbClr val="D93C3D"/>
              </a:buClr>
              <a:buFont typeface="+mj-lt"/>
              <a:buAutoNum type="arabicPeriod"/>
            </a:pPr>
            <a:r>
              <a:rPr lang="nl-NL" sz="1800" dirty="0">
                <a:latin typeface="+mj-lt"/>
              </a:rPr>
              <a:t>De sportvereniging heeft een gezonde kantine vastgelegd in beleid.</a:t>
            </a:r>
          </a:p>
          <a:p>
            <a:endParaRPr lang="nl-NL" dirty="0"/>
          </a:p>
        </p:txBody>
      </p:sp>
      <p:pic>
        <p:nvPicPr>
          <p:cNvPr id="6" name="Picture 4"/>
          <p:cNvPicPr>
            <a:picLocks noChangeAspect="1"/>
          </p:cNvPicPr>
          <p:nvPr/>
        </p:nvPicPr>
        <p:blipFill>
          <a:blip r:embed="rId3"/>
          <a:stretch>
            <a:fillRect/>
          </a:stretch>
        </p:blipFill>
        <p:spPr>
          <a:xfrm>
            <a:off x="7920150" y="1582175"/>
            <a:ext cx="2935838" cy="4314406"/>
          </a:xfrm>
          <a:prstGeom prst="rect">
            <a:avLst/>
          </a:prstGeom>
        </p:spPr>
      </p:pic>
    </p:spTree>
    <p:extLst>
      <p:ext uri="{BB962C8B-B14F-4D97-AF65-F5344CB8AC3E}">
        <p14:creationId xmlns:p14="http://schemas.microsoft.com/office/powerpoint/2010/main" val="1029357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vak 7"/>
          <p:cNvSpPr txBox="1"/>
          <p:nvPr/>
        </p:nvSpPr>
        <p:spPr>
          <a:xfrm>
            <a:off x="537436" y="401908"/>
            <a:ext cx="10884815" cy="1908215"/>
          </a:xfrm>
          <a:prstGeom prst="rect">
            <a:avLst/>
          </a:prstGeom>
          <a:noFill/>
        </p:spPr>
        <p:txBody>
          <a:bodyPr wrap="square" rtlCol="0">
            <a:spAutoFit/>
          </a:bodyPr>
          <a:lstStyle/>
          <a:p>
            <a:r>
              <a:rPr lang="nl-NL" sz="5000" cap="all" dirty="0">
                <a:solidFill>
                  <a:srgbClr val="8AC2E3"/>
                </a:solidFill>
                <a:latin typeface="Impact"/>
                <a:ea typeface="+mj-ea"/>
                <a:cs typeface="Impact"/>
              </a:rPr>
              <a:t>1. In elke aanwezige productgroep </a:t>
            </a:r>
            <a:r>
              <a:rPr lang="nl-NL" sz="5000" cap="all" dirty="0">
                <a:solidFill>
                  <a:srgbClr val="D93C3D"/>
                </a:solidFill>
                <a:latin typeface="Impact"/>
                <a:ea typeface="+mj-ea"/>
                <a:cs typeface="Impact"/>
              </a:rPr>
              <a:t>minstens één </a:t>
            </a:r>
            <a:r>
              <a:rPr lang="nl-NL" sz="5000" cap="all" dirty="0">
                <a:solidFill>
                  <a:schemeClr val="accent2"/>
                </a:solidFill>
                <a:latin typeface="Impact"/>
                <a:ea typeface="+mj-ea"/>
                <a:cs typeface="Impact"/>
              </a:rPr>
              <a:t>betere keuze </a:t>
            </a:r>
          </a:p>
          <a:p>
            <a:endParaRPr lang="nl-NL" dirty="0"/>
          </a:p>
        </p:txBody>
      </p:sp>
      <p:pic>
        <p:nvPicPr>
          <p:cNvPr id="10" name="Afbeelding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2744" y="2248836"/>
            <a:ext cx="5670014" cy="4405404"/>
          </a:xfrm>
          <a:prstGeom prst="rect">
            <a:avLst/>
          </a:prstGeom>
        </p:spPr>
      </p:pic>
      <p:sp>
        <p:nvSpPr>
          <p:cNvPr id="9" name="Rechthoek 8"/>
          <p:cNvSpPr/>
          <p:nvPr/>
        </p:nvSpPr>
        <p:spPr>
          <a:xfrm>
            <a:off x="425908" y="2289792"/>
            <a:ext cx="6089137" cy="2161746"/>
          </a:xfrm>
          <a:prstGeom prst="rect">
            <a:avLst/>
          </a:prstGeom>
        </p:spPr>
        <p:txBody>
          <a:bodyPr wrap="square">
            <a:spAutoFit/>
          </a:bodyPr>
          <a:lstStyle/>
          <a:p>
            <a:pPr>
              <a:lnSpc>
                <a:spcPct val="110000"/>
              </a:lnSpc>
              <a:spcBef>
                <a:spcPts val="1000"/>
              </a:spcBef>
              <a:buClr>
                <a:srgbClr val="D93C3D"/>
              </a:buClr>
            </a:pPr>
            <a:r>
              <a:rPr lang="nl-NL" b="1" dirty="0">
                <a:latin typeface="+mj-lt"/>
              </a:rPr>
              <a:t>Betere keuze: </a:t>
            </a:r>
            <a:r>
              <a:rPr lang="nl-NL" dirty="0">
                <a:latin typeface="+mj-lt"/>
              </a:rPr>
              <a:t>Dit is een product dat in de Schijf van Vijf staat, of een product dat buiten de Schijf valt, maar wel dagelijks mag worden gegeten. Dit wordt een </a:t>
            </a:r>
            <a:r>
              <a:rPr lang="nl-NL" dirty="0" err="1">
                <a:latin typeface="+mj-lt"/>
              </a:rPr>
              <a:t>Dagkeuze</a:t>
            </a:r>
            <a:r>
              <a:rPr lang="nl-NL" dirty="0">
                <a:latin typeface="+mj-lt"/>
              </a:rPr>
              <a:t> genoemd.</a:t>
            </a:r>
          </a:p>
          <a:p>
            <a:pPr marL="342900" indent="-342900">
              <a:lnSpc>
                <a:spcPct val="110000"/>
              </a:lnSpc>
              <a:spcBef>
                <a:spcPts val="1000"/>
              </a:spcBef>
              <a:buClr>
                <a:srgbClr val="D93C3D"/>
              </a:buClr>
              <a:buFont typeface="+mj-lt"/>
              <a:buAutoNum type="arabicPeriod"/>
            </a:pPr>
            <a:endParaRPr lang="nl-NL" dirty="0">
              <a:latin typeface="+mj-lt"/>
            </a:endParaRPr>
          </a:p>
          <a:p>
            <a:pPr>
              <a:lnSpc>
                <a:spcPct val="110000"/>
              </a:lnSpc>
              <a:spcBef>
                <a:spcPts val="1000"/>
              </a:spcBef>
              <a:buClr>
                <a:srgbClr val="D93C3D"/>
              </a:buClr>
            </a:pPr>
            <a:r>
              <a:rPr lang="nl-NL" b="1" dirty="0">
                <a:latin typeface="+mj-lt"/>
              </a:rPr>
              <a:t>Uitzondering: </a:t>
            </a:r>
            <a:r>
              <a:rPr lang="nl-NL" dirty="0">
                <a:latin typeface="+mj-lt"/>
              </a:rPr>
              <a:t>Dit is een product dat buiten de Schijf van Vijf valt. Dit wordt een Weekkeuze genoemd.</a:t>
            </a:r>
          </a:p>
        </p:txBody>
      </p:sp>
    </p:spTree>
    <p:extLst>
      <p:ext uri="{BB962C8B-B14F-4D97-AF65-F5344CB8AC3E}">
        <p14:creationId xmlns:p14="http://schemas.microsoft.com/office/powerpoint/2010/main" val="3848288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10349" t="15358" r="11572" b="2813"/>
          <a:stretch/>
        </p:blipFill>
        <p:spPr>
          <a:xfrm>
            <a:off x="2631605" y="883403"/>
            <a:ext cx="9027622" cy="5319300"/>
          </a:xfrm>
          <a:prstGeom prst="rect">
            <a:avLst/>
          </a:prstGeom>
        </p:spPr>
      </p:pic>
      <p:sp>
        <p:nvSpPr>
          <p:cNvPr id="7" name="Titel 1"/>
          <p:cNvSpPr txBox="1">
            <a:spLocks/>
          </p:cNvSpPr>
          <p:nvPr/>
        </p:nvSpPr>
        <p:spPr>
          <a:xfrm>
            <a:off x="457334" y="277316"/>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rgbClr val="8AC2E3"/>
                </a:solidFill>
                <a:latin typeface="Impact"/>
                <a:cs typeface="Impact"/>
              </a:rPr>
              <a:t>BETERE </a:t>
            </a:r>
          </a:p>
          <a:p>
            <a:r>
              <a:rPr lang="nl-NL" sz="5000" dirty="0">
                <a:solidFill>
                  <a:schemeClr val="accent2"/>
                </a:solidFill>
                <a:latin typeface="Impact"/>
                <a:cs typeface="Impact"/>
              </a:rPr>
              <a:t>KEUZE</a:t>
            </a:r>
          </a:p>
        </p:txBody>
      </p:sp>
      <p:pic>
        <p:nvPicPr>
          <p:cNvPr id="2" name="Afbeelding 1"/>
          <p:cNvPicPr>
            <a:picLocks noChangeAspect="1"/>
          </p:cNvPicPr>
          <p:nvPr/>
        </p:nvPicPr>
        <p:blipFill rotWithShape="1">
          <a:blip r:embed="rId4">
            <a:extLst>
              <a:ext uri="{28A0092B-C50C-407E-A947-70E740481C1C}">
                <a14:useLocalDpi xmlns:a14="http://schemas.microsoft.com/office/drawing/2010/main" val="0"/>
              </a:ext>
            </a:extLst>
          </a:blip>
          <a:srcRect l="30941" r="30621" b="1281"/>
          <a:stretch/>
        </p:blipFill>
        <p:spPr>
          <a:xfrm rot="707655">
            <a:off x="4090737" y="439007"/>
            <a:ext cx="4299282" cy="6208092"/>
          </a:xfrm>
          <a:prstGeom prst="rect">
            <a:avLst/>
          </a:prstGeom>
        </p:spPr>
      </p:pic>
    </p:spTree>
    <p:extLst>
      <p:ext uri="{BB962C8B-B14F-4D97-AF65-F5344CB8AC3E}">
        <p14:creationId xmlns:p14="http://schemas.microsoft.com/office/powerpoint/2010/main" val="52186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738" y="0"/>
            <a:ext cx="6005689" cy="4504267"/>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7" y="2946402"/>
            <a:ext cx="5215464" cy="3911598"/>
          </a:xfrm>
          <a:prstGeom prst="rect">
            <a:avLst/>
          </a:prstGeom>
        </p:spPr>
      </p:pic>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6636" t="1728" r="3858" b="27654"/>
          <a:stretch/>
        </p:blipFill>
        <p:spPr>
          <a:xfrm>
            <a:off x="73377" y="0"/>
            <a:ext cx="5746023" cy="3400068"/>
          </a:xfrm>
          <a:prstGeom prst="rect">
            <a:avLst/>
          </a:prstGeom>
        </p:spPr>
      </p:pic>
    </p:spTree>
    <p:extLst>
      <p:ext uri="{BB962C8B-B14F-4D97-AF65-F5344CB8AC3E}">
        <p14:creationId xmlns:p14="http://schemas.microsoft.com/office/powerpoint/2010/main" val="2106055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743356" y="308918"/>
            <a:ext cx="10587790" cy="1815882"/>
          </a:xfrm>
          <a:prstGeom prst="rect">
            <a:avLst/>
          </a:prstGeom>
          <a:noFill/>
        </p:spPr>
        <p:txBody>
          <a:bodyPr wrap="square" rtlCol="0">
            <a:spAutoFit/>
          </a:bodyPr>
          <a:lstStyle/>
          <a:p>
            <a:r>
              <a:rPr lang="nl-NL" sz="5000" cap="all" dirty="0">
                <a:solidFill>
                  <a:srgbClr val="8AC2E3"/>
                </a:solidFill>
                <a:latin typeface="Impact"/>
                <a:ea typeface="+mj-ea"/>
                <a:cs typeface="Impact"/>
              </a:rPr>
              <a:t>Wat kun je snel aanpassen? </a:t>
            </a:r>
          </a:p>
          <a:p>
            <a:pPr algn="ctr"/>
            <a:endParaRPr lang="nl-NL" sz="4400" dirty="0"/>
          </a:p>
          <a:p>
            <a:endParaRPr lang="nl-NL" dirty="0"/>
          </a:p>
        </p:txBody>
      </p:sp>
      <p:sp>
        <p:nvSpPr>
          <p:cNvPr id="6" name="Rechthoek 5"/>
          <p:cNvSpPr/>
          <p:nvPr/>
        </p:nvSpPr>
        <p:spPr>
          <a:xfrm>
            <a:off x="743355" y="1775268"/>
            <a:ext cx="5703627" cy="2380139"/>
          </a:xfrm>
          <a:prstGeom prst="rect">
            <a:avLst/>
          </a:prstGeom>
        </p:spPr>
        <p:txBody>
          <a:bodyPr wrap="square">
            <a:spAutoFit/>
          </a:bodyPr>
          <a:lstStyle/>
          <a:p>
            <a:pPr marL="342900" indent="-342900">
              <a:lnSpc>
                <a:spcPct val="110000"/>
              </a:lnSpc>
              <a:spcBef>
                <a:spcPts val="1000"/>
              </a:spcBef>
              <a:buClr>
                <a:srgbClr val="D93C3D"/>
              </a:buClr>
              <a:buFont typeface="Wingdings" panose="05000000000000000000" pitchFamily="2" charset="2"/>
              <a:buChar char="§"/>
            </a:pPr>
            <a:r>
              <a:rPr lang="nl-NL" sz="2000" dirty="0">
                <a:latin typeface="+mj-lt"/>
              </a:rPr>
              <a:t>Bied meer gezonde keuzes aan in de verschillende productgroepen. </a:t>
            </a:r>
          </a:p>
          <a:p>
            <a:pPr marL="342900" indent="-342900">
              <a:lnSpc>
                <a:spcPct val="110000"/>
              </a:lnSpc>
              <a:spcBef>
                <a:spcPts val="1000"/>
              </a:spcBef>
              <a:buClr>
                <a:srgbClr val="D93C3D"/>
              </a:buClr>
              <a:buFont typeface="Wingdings" panose="05000000000000000000" pitchFamily="2" charset="2"/>
              <a:buChar char="§"/>
            </a:pPr>
            <a:r>
              <a:rPr lang="nl-NL" sz="2000" dirty="0">
                <a:latin typeface="+mj-lt"/>
              </a:rPr>
              <a:t>Verlaag de verscheidenheid aan producten in het gehele assortiment.</a:t>
            </a:r>
          </a:p>
          <a:p>
            <a:pPr marL="342900" indent="-342900">
              <a:lnSpc>
                <a:spcPct val="110000"/>
              </a:lnSpc>
              <a:spcBef>
                <a:spcPts val="1000"/>
              </a:spcBef>
              <a:buClr>
                <a:srgbClr val="D93C3D"/>
              </a:buClr>
              <a:buFont typeface="Wingdings" panose="05000000000000000000" pitchFamily="2" charset="2"/>
              <a:buChar char="§"/>
            </a:pPr>
            <a:r>
              <a:rPr lang="nl-NL" sz="2000" dirty="0">
                <a:latin typeface="+mj-lt"/>
              </a:rPr>
              <a:t>Verklein de portiegrootte van de ongezonde opties. </a:t>
            </a:r>
          </a:p>
        </p:txBody>
      </p:sp>
      <p:pic>
        <p:nvPicPr>
          <p:cNvPr id="4" name="Picture 4"/>
          <p:cNvPicPr>
            <a:picLocks noChangeAspect="1"/>
          </p:cNvPicPr>
          <p:nvPr/>
        </p:nvPicPr>
        <p:blipFill>
          <a:blip r:embed="rId3"/>
          <a:stretch>
            <a:fillRect/>
          </a:stretch>
        </p:blipFill>
        <p:spPr>
          <a:xfrm>
            <a:off x="7920150" y="1582175"/>
            <a:ext cx="2935838" cy="4314406"/>
          </a:xfrm>
          <a:prstGeom prst="rect">
            <a:avLst/>
          </a:prstGeom>
        </p:spPr>
      </p:pic>
    </p:spTree>
    <p:extLst>
      <p:ext uri="{BB962C8B-B14F-4D97-AF65-F5344CB8AC3E}">
        <p14:creationId xmlns:p14="http://schemas.microsoft.com/office/powerpoint/2010/main" val="434448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820981" y="241540"/>
            <a:ext cx="9956801" cy="2431435"/>
          </a:xfrm>
          <a:prstGeom prst="rect">
            <a:avLst/>
          </a:prstGeom>
          <a:noFill/>
        </p:spPr>
        <p:txBody>
          <a:bodyPr wrap="square" rtlCol="0">
            <a:spAutoFit/>
          </a:bodyPr>
          <a:lstStyle/>
          <a:p>
            <a:pPr>
              <a:lnSpc>
                <a:spcPct val="90000"/>
              </a:lnSpc>
              <a:spcBef>
                <a:spcPct val="0"/>
              </a:spcBef>
            </a:pPr>
            <a:r>
              <a:rPr lang="nl-NL" sz="5000" cap="all" dirty="0">
                <a:solidFill>
                  <a:srgbClr val="8AC2E3"/>
                </a:solidFill>
                <a:latin typeface="Impact"/>
                <a:ea typeface="+mj-ea"/>
                <a:cs typeface="Impact"/>
              </a:rPr>
              <a:t>2. Op de opvallende plaatsen staan </a:t>
            </a:r>
            <a:r>
              <a:rPr lang="nl-NL" sz="5000" cap="all" dirty="0">
                <a:solidFill>
                  <a:srgbClr val="D93C3D"/>
                </a:solidFill>
                <a:latin typeface="Impact"/>
                <a:ea typeface="+mj-ea"/>
                <a:cs typeface="Impact"/>
              </a:rPr>
              <a:t>vooral Betere Keuzes</a:t>
            </a:r>
            <a:endParaRPr lang="nl-NL" sz="5000" dirty="0">
              <a:solidFill>
                <a:schemeClr val="accent2"/>
              </a:solidFill>
              <a:latin typeface="Impact"/>
              <a:ea typeface="+mj-ea"/>
              <a:cs typeface="Impact"/>
            </a:endParaRPr>
          </a:p>
          <a:p>
            <a:pPr algn="ctr"/>
            <a:endParaRPr lang="nl-NL" sz="4400" dirty="0"/>
          </a:p>
          <a:p>
            <a:endParaRPr lang="nl-NL" dirty="0"/>
          </a:p>
        </p:txBody>
      </p:sp>
      <p:sp>
        <p:nvSpPr>
          <p:cNvPr id="9" name="Rechthoek 8"/>
          <p:cNvSpPr/>
          <p:nvPr/>
        </p:nvSpPr>
        <p:spPr>
          <a:xfrm>
            <a:off x="820981" y="2000354"/>
            <a:ext cx="9813274" cy="1680588"/>
          </a:xfrm>
          <a:prstGeom prst="rect">
            <a:avLst/>
          </a:prstGeom>
        </p:spPr>
        <p:txBody>
          <a:bodyPr wrap="square">
            <a:spAutoFit/>
          </a:bodyPr>
          <a:lstStyle/>
          <a:p>
            <a:pPr marL="342900" indent="-342900">
              <a:lnSpc>
                <a:spcPct val="110000"/>
              </a:lnSpc>
              <a:spcBef>
                <a:spcPts val="1000"/>
              </a:spcBef>
              <a:buClr>
                <a:srgbClr val="D93C3D"/>
              </a:buClr>
              <a:buFont typeface="+mj-lt"/>
              <a:buAutoNum type="arabicPeriod"/>
            </a:pPr>
            <a:r>
              <a:rPr lang="nl-NL" dirty="0">
                <a:latin typeface="+mj-lt"/>
              </a:rPr>
              <a:t>Op de opvallende plaatsen staan alleen de gezondere producten (bijv. op de bar, naast de kassa).</a:t>
            </a:r>
          </a:p>
          <a:p>
            <a:pPr marL="342900" indent="-342900">
              <a:lnSpc>
                <a:spcPct val="110000"/>
              </a:lnSpc>
              <a:spcBef>
                <a:spcPts val="1000"/>
              </a:spcBef>
              <a:buClr>
                <a:srgbClr val="D93C3D"/>
              </a:buClr>
              <a:buFont typeface="+mj-lt"/>
              <a:buAutoNum type="arabicPeriod"/>
            </a:pPr>
            <a:r>
              <a:rPr lang="nl-NL" dirty="0">
                <a:latin typeface="+mj-lt"/>
              </a:rPr>
              <a:t>Groente en fruit presenteer je op een aantrekkelijke manier. </a:t>
            </a:r>
          </a:p>
          <a:p>
            <a:pPr marL="342900" indent="-342900">
              <a:lnSpc>
                <a:spcPct val="110000"/>
              </a:lnSpc>
              <a:spcBef>
                <a:spcPts val="1000"/>
              </a:spcBef>
              <a:buClr>
                <a:srgbClr val="D93C3D"/>
              </a:buClr>
              <a:buFont typeface="+mj-lt"/>
              <a:buAutoNum type="arabicPeriod"/>
            </a:pPr>
            <a:r>
              <a:rPr lang="nl-NL" dirty="0">
                <a:latin typeface="+mj-lt"/>
              </a:rPr>
              <a:t>Bij (prijs)acties bied je alleen betere keuzes aan, maak gezonde combi-deals. </a:t>
            </a:r>
          </a:p>
          <a:p>
            <a:pPr marL="342900" indent="-342900">
              <a:lnSpc>
                <a:spcPct val="110000"/>
              </a:lnSpc>
              <a:spcBef>
                <a:spcPts val="1000"/>
              </a:spcBef>
              <a:buClr>
                <a:srgbClr val="D93C3D"/>
              </a:buClr>
              <a:buFont typeface="+mj-lt"/>
              <a:buAutoNum type="arabicPeriod"/>
            </a:pPr>
            <a:r>
              <a:rPr lang="nl-NL" dirty="0">
                <a:latin typeface="+mj-lt"/>
              </a:rPr>
              <a:t>Het aanbod op de menukaart of prijslijst bestaat voor het merendeel uit betere keuzes.</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774563" y="4243764"/>
            <a:ext cx="4413869"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7" name="Tijdelijke aanduiding voor inhoud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1650" y="4240136"/>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1" name="Tijdelijke aanduiding voor inhoud 9" descr="Schermafbeelding 2014-05-23 om 18.18.16.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71164" y="4240134"/>
            <a:ext cx="3393943" cy="250284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12" name="Picture 3" descr="M:\Programma 2 Gezond door het Leven\Gezonde Schoolkantine\MONITORING SPORTKANTINES\FOTO'S, VERSLAGJE EN PDF PER VERENIGING\AV NEA Volharding Purmerend\IMG_194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4237519"/>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871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31220"/>
            <a:ext cx="10515600" cy="1325563"/>
          </a:xfrm>
          <a:prstGeom prst="rect">
            <a:avLst/>
          </a:prstGeom>
        </p:spPr>
        <p:txBody>
          <a:bodyPr>
            <a:noAutofit/>
          </a:bodyPr>
          <a:lstStyle/>
          <a:p>
            <a:r>
              <a:rPr lang="nl-NL" dirty="0">
                <a:solidFill>
                  <a:schemeClr val="accent1"/>
                </a:solidFill>
              </a:rPr>
              <a:t>Prominente </a:t>
            </a:r>
            <a:r>
              <a:rPr lang="nl-NL" dirty="0">
                <a:solidFill>
                  <a:srgbClr val="8AC2E3"/>
                </a:solidFill>
              </a:rPr>
              <a:t/>
            </a:r>
            <a:br>
              <a:rPr lang="nl-NL" dirty="0">
                <a:solidFill>
                  <a:srgbClr val="8AC2E3"/>
                </a:solidFill>
              </a:rPr>
            </a:br>
            <a:r>
              <a:rPr lang="nl-NL" dirty="0">
                <a:solidFill>
                  <a:schemeClr val="accent2"/>
                </a:solidFill>
              </a:rPr>
              <a:t>plaats</a:t>
            </a:r>
          </a:p>
        </p:txBody>
      </p:sp>
      <p:sp>
        <p:nvSpPr>
          <p:cNvPr id="3" name="Tijdelijke aanduiding voor inhoud 2"/>
          <p:cNvSpPr>
            <a:spLocks noGrp="1"/>
          </p:cNvSpPr>
          <p:nvPr>
            <p:ph idx="4294967295"/>
          </p:nvPr>
        </p:nvSpPr>
        <p:spPr>
          <a:xfrm>
            <a:off x="4529051" y="631220"/>
            <a:ext cx="6277494" cy="2544242"/>
          </a:xfrm>
          <a:prstGeom prst="rect">
            <a:avLst/>
          </a:prstGeom>
        </p:spPr>
        <p:txBody>
          <a:bodyPr>
            <a:noAutofit/>
          </a:bodyPr>
          <a:lstStyle/>
          <a:p>
            <a:pPr marL="0" lvl="0" indent="0">
              <a:buNone/>
            </a:pPr>
            <a:r>
              <a:rPr lang="nl-NL" sz="1800" dirty="0">
                <a:latin typeface="+mj-lt"/>
                <a:ea typeface="Calibri" charset="0"/>
                <a:cs typeface="Calibri" charset="0"/>
              </a:rPr>
              <a:t>Voor Brons:</a:t>
            </a:r>
          </a:p>
          <a:p>
            <a:pPr lvl="0">
              <a:buClr>
                <a:srgbClr val="D93C3D"/>
              </a:buClr>
              <a:buFont typeface="Wingdings" charset="2"/>
              <a:buChar char="§"/>
            </a:pPr>
            <a:r>
              <a:rPr lang="nl-NL" sz="1800" dirty="0">
                <a:latin typeface="+mj-lt"/>
                <a:ea typeface="Calibri" charset="0"/>
                <a:cs typeface="Calibri" charset="0"/>
              </a:rPr>
              <a:t>Op opvallende plaatsen bij het uitgestalde aanbod staan betere keuzes.</a:t>
            </a:r>
          </a:p>
          <a:p>
            <a:pPr lvl="0">
              <a:buClr>
                <a:srgbClr val="D93C3D"/>
              </a:buClr>
              <a:buFont typeface="Wingdings" charset="2"/>
              <a:buChar char="§"/>
            </a:pPr>
            <a:r>
              <a:rPr lang="nl-NL" sz="1800" dirty="0">
                <a:latin typeface="+mj-lt"/>
                <a:ea typeface="Calibri" charset="0"/>
                <a:cs typeface="Calibri" charset="0"/>
              </a:rPr>
              <a:t>Op opvallende plaatsen in de automaten staan betere keuzes. </a:t>
            </a:r>
          </a:p>
          <a:p>
            <a:pPr lvl="0">
              <a:buClr>
                <a:srgbClr val="D93C3D"/>
              </a:buClr>
              <a:buFont typeface="Wingdings" charset="2"/>
              <a:buChar char="§"/>
            </a:pPr>
            <a:r>
              <a:rPr lang="nl-NL" sz="1800" dirty="0">
                <a:latin typeface="+mj-lt"/>
                <a:ea typeface="Calibri" charset="0"/>
                <a:cs typeface="Calibri" charset="0"/>
              </a:rPr>
              <a:t>Als je eten of drinken aanbiedt bij de kassa, staan daar uitsluitend betere keuzes. </a:t>
            </a:r>
          </a:p>
          <a:p>
            <a:pPr lvl="0">
              <a:buFont typeface="Wingdings" charset="2"/>
              <a:buChar char="§"/>
            </a:pPr>
            <a:endParaRPr lang="nl-NL" sz="1800" dirty="0">
              <a:latin typeface="+mj-lt"/>
              <a:ea typeface="Calibri" charset="0"/>
              <a:cs typeface="Calibri" charset="0"/>
            </a:endParaRPr>
          </a:p>
          <a:p>
            <a:pPr>
              <a:lnSpc>
                <a:spcPct val="110000"/>
              </a:lnSpc>
              <a:buClr>
                <a:srgbClr val="D93C3D"/>
              </a:buClr>
              <a:buFont typeface="Wingdings" charset="2"/>
              <a:buChar char="§"/>
            </a:pPr>
            <a:endParaRPr lang="nl-NL" sz="1800" dirty="0">
              <a:latin typeface="+mj-lt"/>
            </a:endParaRPr>
          </a:p>
          <a:p>
            <a:pPr>
              <a:lnSpc>
                <a:spcPct val="110000"/>
              </a:lnSpc>
              <a:buClr>
                <a:srgbClr val="D93C3D"/>
              </a:buClr>
              <a:buFont typeface="Wingdings" charset="2"/>
              <a:buChar char="§"/>
            </a:pPr>
            <a:endParaRPr lang="nl-NL" sz="1800" dirty="0">
              <a:latin typeface="+mj-lt"/>
            </a:endParaRPr>
          </a:p>
        </p:txBody>
      </p:sp>
      <p:sp>
        <p:nvSpPr>
          <p:cNvPr id="5" name="Rechthoek 4"/>
          <p:cNvSpPr/>
          <p:nvPr/>
        </p:nvSpPr>
        <p:spPr>
          <a:xfrm>
            <a:off x="838199" y="3377795"/>
            <a:ext cx="10630711" cy="3000821"/>
          </a:xfrm>
          <a:prstGeom prst="rect">
            <a:avLst/>
          </a:prstGeom>
        </p:spPr>
        <p:txBody>
          <a:bodyPr wrap="square" numCol="2">
            <a:spAutoFit/>
          </a:bodyPr>
          <a:lstStyle/>
          <a:p>
            <a:pPr lvl="0">
              <a:lnSpc>
                <a:spcPct val="150000"/>
              </a:lnSpc>
            </a:pPr>
            <a:r>
              <a:rPr lang="nl-NL" dirty="0">
                <a:latin typeface="+mj-lt"/>
              </a:rPr>
              <a:t>Voor Zilver en Goud:</a:t>
            </a:r>
          </a:p>
          <a:p>
            <a:pPr marL="285750" lvl="0" indent="-285750">
              <a:lnSpc>
                <a:spcPct val="150000"/>
              </a:lnSpc>
              <a:buClr>
                <a:srgbClr val="D93C3D"/>
              </a:buClr>
              <a:buFont typeface="Wingdings" charset="2"/>
              <a:buChar char="§"/>
            </a:pPr>
            <a:r>
              <a:rPr lang="nl-NL" dirty="0">
                <a:latin typeface="+mj-lt"/>
              </a:rPr>
              <a:t>Groente en fruit presenteer je op een aantrekkelijke manier.</a:t>
            </a:r>
          </a:p>
          <a:p>
            <a:pPr marL="285750" lvl="0" indent="-285750">
              <a:lnSpc>
                <a:spcPct val="150000"/>
              </a:lnSpc>
              <a:buClr>
                <a:srgbClr val="D93C3D"/>
              </a:buClr>
              <a:buFont typeface="Wingdings" charset="2"/>
              <a:buChar char="§"/>
            </a:pPr>
            <a:r>
              <a:rPr lang="nl-NL" dirty="0">
                <a:latin typeface="+mj-lt"/>
              </a:rPr>
              <a:t>Op de looproute door de kantine zie je de betere keuzes het eerst.</a:t>
            </a:r>
          </a:p>
          <a:p>
            <a:pPr marL="285750" lvl="0" indent="-285750">
              <a:lnSpc>
                <a:spcPct val="150000"/>
              </a:lnSpc>
              <a:buClr>
                <a:srgbClr val="D93C3D"/>
              </a:buClr>
              <a:buFont typeface="Wingdings" charset="2"/>
              <a:buChar char="§"/>
            </a:pPr>
            <a:r>
              <a:rPr lang="nl-NL" dirty="0">
                <a:latin typeface="+mj-lt"/>
              </a:rPr>
              <a:t>Bij (prijs)acties bied je uitsluitend betere keuzes aan.</a:t>
            </a:r>
          </a:p>
          <a:p>
            <a:pPr marL="285750" lvl="0" indent="-285750">
              <a:lnSpc>
                <a:spcPct val="150000"/>
              </a:lnSpc>
              <a:buFont typeface="Wingdings" charset="2"/>
              <a:buChar char="§"/>
            </a:pPr>
            <a:endParaRPr lang="nl-NL" dirty="0">
              <a:latin typeface="+mj-lt"/>
            </a:endParaRPr>
          </a:p>
          <a:p>
            <a:pPr marL="285750" lvl="0" indent="-285750">
              <a:lnSpc>
                <a:spcPct val="150000"/>
              </a:lnSpc>
              <a:buFont typeface="Wingdings" charset="2"/>
              <a:buChar char="§"/>
            </a:pPr>
            <a:endParaRPr lang="nl-NL" dirty="0">
              <a:latin typeface="+mj-lt"/>
            </a:endParaRPr>
          </a:p>
          <a:p>
            <a:pPr marL="285750" lvl="0" indent="-285750">
              <a:lnSpc>
                <a:spcPct val="150000"/>
              </a:lnSpc>
              <a:buClr>
                <a:srgbClr val="D93C3D"/>
              </a:buClr>
              <a:buFont typeface="Wingdings" charset="2"/>
              <a:buChar char="§"/>
            </a:pPr>
            <a:r>
              <a:rPr lang="nl-NL" dirty="0">
                <a:latin typeface="+mj-lt"/>
              </a:rPr>
              <a:t>Het aanbod op de menukaart of de prijslijst bestaat voor het merendeel uit betere keuzes. </a:t>
            </a:r>
          </a:p>
          <a:p>
            <a:pPr marL="285750" lvl="0" indent="-285750">
              <a:lnSpc>
                <a:spcPct val="150000"/>
              </a:lnSpc>
              <a:buClr>
                <a:srgbClr val="D93C3D"/>
              </a:buClr>
              <a:buFont typeface="Wingdings" charset="2"/>
              <a:buChar char="§"/>
            </a:pPr>
            <a:r>
              <a:rPr lang="nl-NL" dirty="0">
                <a:latin typeface="+mj-lt"/>
              </a:rPr>
              <a:t>Op beeldmateriaal van eten en drinken laat je uitsluitend betere keuzes zien.</a:t>
            </a:r>
          </a:p>
          <a:p>
            <a:pPr marL="285750" lvl="0" indent="-285750">
              <a:lnSpc>
                <a:spcPct val="150000"/>
              </a:lnSpc>
              <a:buClr>
                <a:srgbClr val="D93C3D"/>
              </a:buClr>
              <a:buFont typeface="Wingdings" charset="2"/>
              <a:buChar char="§"/>
            </a:pPr>
            <a:r>
              <a:rPr lang="nl-NL" dirty="0">
                <a:latin typeface="+mj-lt"/>
              </a:rPr>
              <a:t>De reclames op automaten van eten en drinken laten alleen producten uit de Schijf van vijf zien.</a:t>
            </a:r>
          </a:p>
        </p:txBody>
      </p:sp>
    </p:spTree>
    <p:extLst>
      <p:ext uri="{BB962C8B-B14F-4D97-AF65-F5344CB8AC3E}">
        <p14:creationId xmlns:p14="http://schemas.microsoft.com/office/powerpoint/2010/main" val="1271004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746426" y="292066"/>
            <a:ext cx="9956801" cy="1138773"/>
          </a:xfrm>
          <a:prstGeom prst="rect">
            <a:avLst/>
          </a:prstGeom>
          <a:noFill/>
        </p:spPr>
        <p:txBody>
          <a:bodyPr wrap="square" rtlCol="0">
            <a:spAutoFit/>
          </a:bodyPr>
          <a:lstStyle/>
          <a:p>
            <a:r>
              <a:rPr lang="nl-NL" sz="5000" cap="all" dirty="0">
                <a:solidFill>
                  <a:srgbClr val="8AC2E3"/>
                </a:solidFill>
                <a:latin typeface="Impact"/>
                <a:ea typeface="+mj-ea"/>
                <a:cs typeface="Impact"/>
              </a:rPr>
              <a:t>3. Stimuleren van water drinken </a:t>
            </a:r>
          </a:p>
          <a:p>
            <a:endParaRPr lang="nl-NL" dirty="0"/>
          </a:p>
        </p:txBody>
      </p:sp>
      <p:sp>
        <p:nvSpPr>
          <p:cNvPr id="2" name="Rechthoek 1"/>
          <p:cNvSpPr/>
          <p:nvPr/>
        </p:nvSpPr>
        <p:spPr>
          <a:xfrm>
            <a:off x="1254369" y="1355358"/>
            <a:ext cx="9823939" cy="1680588"/>
          </a:xfrm>
          <a:prstGeom prst="rect">
            <a:avLst/>
          </a:prstGeom>
        </p:spPr>
        <p:txBody>
          <a:bodyPr wrap="square">
            <a:spAutoFit/>
          </a:bodyPr>
          <a:lstStyle/>
          <a:p>
            <a:pPr marL="342900" indent="-342900">
              <a:lnSpc>
                <a:spcPct val="110000"/>
              </a:lnSpc>
              <a:spcBef>
                <a:spcPts val="1000"/>
              </a:spcBef>
              <a:buClr>
                <a:srgbClr val="D93C3D"/>
              </a:buClr>
              <a:buFont typeface="+mj-lt"/>
              <a:buAutoNum type="arabicPeriod"/>
            </a:pPr>
            <a:r>
              <a:rPr lang="nl-NL" dirty="0">
                <a:latin typeface="+mj-lt"/>
              </a:rPr>
              <a:t>Kannen met water op de balie </a:t>
            </a:r>
          </a:p>
          <a:p>
            <a:pPr marL="342900" indent="-342900">
              <a:lnSpc>
                <a:spcPct val="110000"/>
              </a:lnSpc>
              <a:spcBef>
                <a:spcPts val="1000"/>
              </a:spcBef>
              <a:buClr>
                <a:srgbClr val="D93C3D"/>
              </a:buClr>
              <a:buFont typeface="+mj-lt"/>
              <a:buAutoNum type="arabicPeriod"/>
            </a:pPr>
            <a:r>
              <a:rPr lang="nl-NL" dirty="0">
                <a:latin typeface="+mj-lt"/>
              </a:rPr>
              <a:t>Watertappunt op je sportveld</a:t>
            </a:r>
          </a:p>
          <a:p>
            <a:pPr marL="342900" indent="-342900">
              <a:lnSpc>
                <a:spcPct val="110000"/>
              </a:lnSpc>
              <a:spcBef>
                <a:spcPts val="1000"/>
              </a:spcBef>
              <a:buClr>
                <a:srgbClr val="D93C3D"/>
              </a:buClr>
              <a:buFont typeface="+mj-lt"/>
              <a:buAutoNum type="arabicPeriod"/>
            </a:pPr>
            <a:r>
              <a:rPr lang="nl-NL" dirty="0">
                <a:latin typeface="+mj-lt"/>
              </a:rPr>
              <a:t>Flesjes water op de balie</a:t>
            </a:r>
          </a:p>
          <a:p>
            <a:pPr marL="342900" indent="-342900">
              <a:lnSpc>
                <a:spcPct val="110000"/>
              </a:lnSpc>
              <a:spcBef>
                <a:spcPts val="1000"/>
              </a:spcBef>
              <a:buClr>
                <a:srgbClr val="D93C3D"/>
              </a:buClr>
              <a:buFont typeface="+mj-lt"/>
              <a:buAutoNum type="arabicPeriod"/>
            </a:pPr>
            <a:r>
              <a:rPr lang="nl-NL" dirty="0">
                <a:latin typeface="+mj-lt"/>
              </a:rPr>
              <a:t>Stimuleer water drinken in de rust en bij trainingen. En geef geen ranja meer in de rust. </a:t>
            </a:r>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2919" y="3963196"/>
            <a:ext cx="3125748" cy="2088000"/>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0106" y="3963196"/>
            <a:ext cx="3139615" cy="2088000"/>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4369" y="3963196"/>
            <a:ext cx="3132539" cy="2088000"/>
          </a:xfrm>
          <a:prstGeom prst="rect">
            <a:avLst/>
          </a:prstGeom>
        </p:spPr>
      </p:pic>
      <p:pic>
        <p:nvPicPr>
          <p:cNvPr id="7" name="Afbeelding 6" descr="/Users/jokedavio/Documents/Joke Davio advies/TeamFit/Kantinescan/Kantinescans/VHC Twello/2017-09-09-PHOTO-00000015.jpeg"/>
          <p:cNvPicPr/>
          <p:nvPr/>
        </p:nvPicPr>
        <p:blipFill rotWithShape="1">
          <a:blip r:embed="rId6">
            <a:extLst>
              <a:ext uri="{28A0092B-C50C-407E-A947-70E740481C1C}">
                <a14:useLocalDpi xmlns:a14="http://schemas.microsoft.com/office/drawing/2010/main" val="0"/>
              </a:ext>
            </a:extLst>
          </a:blip>
          <a:srcRect l="26441" t="6641" r="27029" b="12528"/>
          <a:stretch/>
        </p:blipFill>
        <p:spPr bwMode="auto">
          <a:xfrm>
            <a:off x="9963534" y="1082088"/>
            <a:ext cx="1710266" cy="2552002"/>
          </a:xfrm>
          <a:prstGeom prst="rect">
            <a:avLst/>
          </a:prstGeom>
          <a:noFill/>
          <a:ln>
            <a:noFill/>
          </a:ln>
        </p:spPr>
      </p:pic>
    </p:spTree>
    <p:extLst>
      <p:ext uri="{BB962C8B-B14F-4D97-AF65-F5344CB8AC3E}">
        <p14:creationId xmlns:p14="http://schemas.microsoft.com/office/powerpoint/2010/main" val="515512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725891" y="383266"/>
            <a:ext cx="10949491" cy="1477328"/>
          </a:xfrm>
          <a:prstGeom prst="rect">
            <a:avLst/>
          </a:prstGeom>
          <a:noFill/>
        </p:spPr>
        <p:txBody>
          <a:bodyPr wrap="square" rtlCol="0">
            <a:spAutoFit/>
          </a:bodyPr>
          <a:lstStyle/>
          <a:p>
            <a:pPr>
              <a:lnSpc>
                <a:spcPct val="90000"/>
              </a:lnSpc>
              <a:spcBef>
                <a:spcPct val="0"/>
              </a:spcBef>
            </a:pPr>
            <a:r>
              <a:rPr lang="nl-NL" sz="5000" cap="all" dirty="0">
                <a:solidFill>
                  <a:schemeClr val="accent1"/>
                </a:solidFill>
                <a:latin typeface="Impact"/>
                <a:ea typeface="+mj-ea"/>
                <a:cs typeface="Impact"/>
              </a:rPr>
              <a:t>4. De sportvereniging heeft een </a:t>
            </a:r>
          </a:p>
          <a:p>
            <a:pPr>
              <a:lnSpc>
                <a:spcPct val="90000"/>
              </a:lnSpc>
              <a:spcBef>
                <a:spcPct val="0"/>
              </a:spcBef>
            </a:pPr>
            <a:r>
              <a:rPr lang="nl-NL" sz="5000" cap="all" dirty="0">
                <a:solidFill>
                  <a:schemeClr val="accent2"/>
                </a:solidFill>
                <a:latin typeface="Impact"/>
                <a:ea typeface="+mj-ea"/>
                <a:cs typeface="Impact"/>
              </a:rPr>
              <a:t>gezonde kantine vastgelegd in beleid</a:t>
            </a:r>
          </a:p>
        </p:txBody>
      </p:sp>
      <p:sp>
        <p:nvSpPr>
          <p:cNvPr id="4" name="Tijdelijke aanduiding voor inhoud 2"/>
          <p:cNvSpPr>
            <a:spLocks noGrp="1"/>
          </p:cNvSpPr>
          <p:nvPr>
            <p:ph idx="1"/>
          </p:nvPr>
        </p:nvSpPr>
        <p:spPr>
          <a:xfrm>
            <a:off x="899375" y="2436832"/>
            <a:ext cx="7180722" cy="1646885"/>
          </a:xfrm>
        </p:spPr>
        <p:txBody>
          <a:bodyPr/>
          <a:lstStyle/>
          <a:p>
            <a:pPr marL="0" indent="0">
              <a:buNone/>
            </a:pPr>
            <a:r>
              <a:rPr lang="nl-NL" dirty="0">
                <a:latin typeface="+mj-lt"/>
              </a:rPr>
              <a:t>Neem gezondheid op in het beleidsplan van de vereniging en zorg dat deze wordt goedgekeurd tijdens de ALV. Dit is belangrijk voor borging en het creëren van draagvlak rondom dit thema.</a:t>
            </a:r>
          </a:p>
        </p:txBody>
      </p:sp>
      <p:pic>
        <p:nvPicPr>
          <p:cNvPr id="6" name="Picture 4"/>
          <p:cNvPicPr>
            <a:picLocks noChangeAspect="1"/>
          </p:cNvPicPr>
          <p:nvPr/>
        </p:nvPicPr>
        <p:blipFill>
          <a:blip r:embed="rId2"/>
          <a:stretch>
            <a:fillRect/>
          </a:stretch>
        </p:blipFill>
        <p:spPr>
          <a:xfrm>
            <a:off x="8548223" y="2090175"/>
            <a:ext cx="2935838" cy="4314406"/>
          </a:xfrm>
          <a:prstGeom prst="rect">
            <a:avLst/>
          </a:prstGeom>
        </p:spPr>
      </p:pic>
    </p:spTree>
    <p:extLst>
      <p:ext uri="{BB962C8B-B14F-4D97-AF65-F5344CB8AC3E}">
        <p14:creationId xmlns:p14="http://schemas.microsoft.com/office/powerpoint/2010/main" val="1348684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1712" y="870651"/>
            <a:ext cx="5272087" cy="2454254"/>
          </a:xfrm>
          <a:prstGeom prst="rect">
            <a:avLst/>
          </a:prstGeom>
        </p:spPr>
        <p:txBody>
          <a:bodyPr>
            <a:normAutofit/>
          </a:bodyPr>
          <a:lstStyle/>
          <a:p>
            <a:r>
              <a:rPr lang="nl-NL" sz="5000" dirty="0">
                <a:solidFill>
                  <a:schemeClr val="tx2"/>
                </a:solidFill>
                <a:latin typeface="Impact"/>
                <a:cs typeface="Impact"/>
              </a:rPr>
              <a:t>WAT IS </a:t>
            </a:r>
            <a:r>
              <a:rPr lang="nl-NL" sz="5000" dirty="0">
                <a:solidFill>
                  <a:srgbClr val="8AC2E3"/>
                </a:solidFill>
                <a:latin typeface="Impact"/>
                <a:cs typeface="Impact"/>
              </a:rPr>
              <a:t/>
            </a:r>
            <a:br>
              <a:rPr lang="nl-NL" sz="5000" dirty="0">
                <a:solidFill>
                  <a:srgbClr val="8AC2E3"/>
                </a:solidFill>
                <a:latin typeface="Impact"/>
                <a:cs typeface="Impact"/>
              </a:rPr>
            </a:br>
            <a:r>
              <a:rPr lang="nl-NL" sz="5000" dirty="0">
                <a:solidFill>
                  <a:schemeClr val="accent2"/>
                </a:solidFill>
                <a:latin typeface="Impact"/>
                <a:cs typeface="Impact"/>
              </a:rPr>
              <a:t>TEAM:FIT?</a:t>
            </a:r>
          </a:p>
        </p:txBody>
      </p:sp>
      <p:sp>
        <p:nvSpPr>
          <p:cNvPr id="3" name="Tijdelijke aanduiding voor inhoud 2"/>
          <p:cNvSpPr>
            <a:spLocks noGrp="1"/>
          </p:cNvSpPr>
          <p:nvPr>
            <p:ph idx="4294967295"/>
          </p:nvPr>
        </p:nvSpPr>
        <p:spPr>
          <a:xfrm>
            <a:off x="6081712" y="3096528"/>
            <a:ext cx="5272087" cy="2828022"/>
          </a:xfrm>
          <a:prstGeom prst="rect">
            <a:avLst/>
          </a:prstGeom>
        </p:spPr>
        <p:txBody>
          <a:bodyPr>
            <a:noAutofit/>
          </a:bodyPr>
          <a:lstStyle/>
          <a:p>
            <a:pPr marL="0" indent="0">
              <a:lnSpc>
                <a:spcPct val="110000"/>
              </a:lnSpc>
              <a:buNone/>
            </a:pPr>
            <a:r>
              <a:rPr lang="nl-NL" sz="1800" dirty="0">
                <a:latin typeface="+mj-lt"/>
                <a:cs typeface="Arial Narrow"/>
              </a:rPr>
              <a:t>Voeding en sport zijn een winning team! Boost daarom jouw sportkantine met lekkere gezonde snacks en drankjes en zet daarmee samen met alle leden jouw vereniging op de kaart. </a:t>
            </a:r>
          </a:p>
          <a:p>
            <a:pPr marL="0" indent="0">
              <a:lnSpc>
                <a:spcPct val="110000"/>
              </a:lnSpc>
              <a:buNone/>
            </a:pPr>
            <a:r>
              <a:rPr lang="nl-NL" sz="1800" dirty="0">
                <a:latin typeface="+mj-lt"/>
                <a:cs typeface="Arial Narrow"/>
              </a:rPr>
              <a:t>Team:Fit heeft als doel om sportverenigingen en accommodaties in Nederland samen te helpen aan een lekker en gezonder aanbod in de sportkantine!</a:t>
            </a:r>
            <a:br>
              <a:rPr lang="nl-NL" sz="1800" dirty="0">
                <a:latin typeface="+mj-lt"/>
                <a:cs typeface="Arial Narrow"/>
              </a:rPr>
            </a:br>
            <a:endParaRPr lang="nl-NL" sz="2400" dirty="0">
              <a:cs typeface="Arial Narrow"/>
            </a:endParaRPr>
          </a:p>
        </p:txBody>
      </p:sp>
      <p:pic>
        <p:nvPicPr>
          <p:cNvPr id="5" name="Picture 4"/>
          <p:cNvPicPr>
            <a:picLocks noChangeAspect="1"/>
          </p:cNvPicPr>
          <p:nvPr/>
        </p:nvPicPr>
        <p:blipFill>
          <a:blip r:embed="rId3"/>
          <a:stretch>
            <a:fillRect/>
          </a:stretch>
        </p:blipFill>
        <p:spPr>
          <a:xfrm>
            <a:off x="1612339" y="1427192"/>
            <a:ext cx="2935838" cy="4314406"/>
          </a:xfrm>
          <a:prstGeom prst="rect">
            <a:avLst/>
          </a:prstGeom>
        </p:spPr>
      </p:pic>
    </p:spTree>
    <p:extLst>
      <p:ext uri="{BB962C8B-B14F-4D97-AF65-F5344CB8AC3E}">
        <p14:creationId xmlns:p14="http://schemas.microsoft.com/office/powerpoint/2010/main" val="27095838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14974" t="9187" r="14724"/>
          <a:stretch/>
        </p:blipFill>
        <p:spPr>
          <a:xfrm>
            <a:off x="1777095" y="135465"/>
            <a:ext cx="8860074" cy="6434667"/>
          </a:xfrm>
          <a:prstGeom prst="rect">
            <a:avLst/>
          </a:prstGeom>
        </p:spPr>
      </p:pic>
    </p:spTree>
    <p:extLst>
      <p:ext uri="{BB962C8B-B14F-4D97-AF65-F5344CB8AC3E}">
        <p14:creationId xmlns:p14="http://schemas.microsoft.com/office/powerpoint/2010/main" val="141737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82354" y="2084777"/>
            <a:ext cx="10972800" cy="1905529"/>
          </a:xfrm>
        </p:spPr>
        <p:txBody>
          <a:bodyPr/>
          <a:lstStyle/>
          <a:p>
            <a:r>
              <a:rPr lang="nl-NL" dirty="0"/>
              <a:t>Enkele kantine-Cijfers uit de praktijk </a:t>
            </a:r>
          </a:p>
        </p:txBody>
      </p:sp>
    </p:spTree>
    <p:extLst>
      <p:ext uri="{BB962C8B-B14F-4D97-AF65-F5344CB8AC3E}">
        <p14:creationId xmlns:p14="http://schemas.microsoft.com/office/powerpoint/2010/main" val="1829718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08" y="1047417"/>
            <a:ext cx="9907383" cy="4763165"/>
          </a:xfrm>
          <a:prstGeom prst="rect">
            <a:avLst/>
          </a:prstGeom>
        </p:spPr>
      </p:pic>
      <p:sp>
        <p:nvSpPr>
          <p:cNvPr id="3" name="Tekstvak 2"/>
          <p:cNvSpPr txBox="1"/>
          <p:nvPr/>
        </p:nvSpPr>
        <p:spPr>
          <a:xfrm>
            <a:off x="1631003" y="4708187"/>
            <a:ext cx="8929991" cy="787940"/>
          </a:xfrm>
          <a:prstGeom prst="rect">
            <a:avLst/>
          </a:prstGeom>
        </p:spPr>
        <p:txBody>
          <a:bodyPr vert="horz" wrap="square" lIns="91440" tIns="45720" rIns="91440" bIns="45720" rtlCol="0">
            <a:normAutofit/>
          </a:bodyPr>
          <a:lstStyle/>
          <a:p>
            <a:pPr marL="0" indent="0">
              <a:lnSpc>
                <a:spcPct val="110000"/>
              </a:lnSpc>
              <a:buNone/>
            </a:pPr>
            <a:endParaRPr lang="nl-NL" sz="2400" dirty="0">
              <a:latin typeface="+mj-lt"/>
            </a:endParaRPr>
          </a:p>
        </p:txBody>
      </p:sp>
      <p:sp>
        <p:nvSpPr>
          <p:cNvPr id="4" name="Rechthoek 3"/>
          <p:cNvSpPr/>
          <p:nvPr/>
        </p:nvSpPr>
        <p:spPr>
          <a:xfrm>
            <a:off x="1137741" y="5810582"/>
            <a:ext cx="4150175" cy="415498"/>
          </a:xfrm>
          <a:prstGeom prst="rect">
            <a:avLst/>
          </a:prstGeom>
        </p:spPr>
        <p:txBody>
          <a:bodyPr wrap="none">
            <a:spAutoFit/>
          </a:bodyPr>
          <a:lstStyle/>
          <a:p>
            <a:pPr>
              <a:lnSpc>
                <a:spcPct val="150000"/>
              </a:lnSpc>
            </a:pPr>
            <a:r>
              <a:rPr lang="nl-NL" sz="1400" dirty="0">
                <a:latin typeface="+mj-lt"/>
              </a:rPr>
              <a:t>GFK November 16, 2016 | seminar Foodservice in Sport</a:t>
            </a:r>
          </a:p>
        </p:txBody>
      </p:sp>
    </p:spTree>
    <p:extLst>
      <p:ext uri="{BB962C8B-B14F-4D97-AF65-F5344CB8AC3E}">
        <p14:creationId xmlns:p14="http://schemas.microsoft.com/office/powerpoint/2010/main" val="3045521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vak 7"/>
          <p:cNvSpPr txBox="1"/>
          <p:nvPr/>
        </p:nvSpPr>
        <p:spPr>
          <a:xfrm>
            <a:off x="599427" y="665378"/>
            <a:ext cx="10949491" cy="1477328"/>
          </a:xfrm>
          <a:prstGeom prst="rect">
            <a:avLst/>
          </a:prstGeom>
          <a:noFill/>
        </p:spPr>
        <p:txBody>
          <a:bodyPr wrap="square" rtlCol="0">
            <a:spAutoFit/>
          </a:bodyPr>
          <a:lstStyle/>
          <a:p>
            <a:pPr>
              <a:lnSpc>
                <a:spcPct val="90000"/>
              </a:lnSpc>
              <a:spcBef>
                <a:spcPct val="0"/>
              </a:spcBef>
            </a:pPr>
            <a:r>
              <a:rPr lang="nl-NL" sz="5000" cap="all" dirty="0">
                <a:solidFill>
                  <a:srgbClr val="8AC2E3"/>
                </a:solidFill>
                <a:latin typeface="Impact"/>
                <a:ea typeface="+mj-ea"/>
                <a:cs typeface="Impact"/>
              </a:rPr>
              <a:t>Drank kopen bij sportkantine/ </a:t>
            </a:r>
            <a:r>
              <a:rPr lang="nl-NL" sz="5000" cap="all" dirty="0">
                <a:solidFill>
                  <a:srgbClr val="D93C3D"/>
                </a:solidFill>
                <a:latin typeface="Impact"/>
                <a:ea typeface="+mj-ea"/>
                <a:cs typeface="Impact"/>
              </a:rPr>
              <a:t>sportlocatie</a:t>
            </a:r>
          </a:p>
        </p:txBody>
      </p:sp>
      <p:sp>
        <p:nvSpPr>
          <p:cNvPr id="4" name="Tijdelijke aanduiding voor inhoud 2"/>
          <p:cNvSpPr>
            <a:spLocks noGrp="1"/>
          </p:cNvSpPr>
          <p:nvPr>
            <p:ph idx="1"/>
          </p:nvPr>
        </p:nvSpPr>
        <p:spPr>
          <a:xfrm>
            <a:off x="2164756" y="2398173"/>
            <a:ext cx="7180722" cy="1646885"/>
          </a:xfrm>
        </p:spPr>
        <p:txBody>
          <a:bodyPr/>
          <a:lstStyle/>
          <a:p>
            <a:pPr marL="0" indent="0" algn="ctr">
              <a:buNone/>
            </a:pPr>
            <a:r>
              <a:rPr lang="nl-NL" sz="3200" dirty="0">
                <a:latin typeface="+mj-lt"/>
              </a:rPr>
              <a:t>.</a:t>
            </a:r>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l="740" t="9087" r="-740" b="4846"/>
          <a:stretch/>
        </p:blipFill>
        <p:spPr>
          <a:xfrm>
            <a:off x="837237" y="2142706"/>
            <a:ext cx="10473870" cy="4467071"/>
          </a:xfrm>
          <a:prstGeom prst="rect">
            <a:avLst/>
          </a:prstGeom>
        </p:spPr>
      </p:pic>
      <p:sp>
        <p:nvSpPr>
          <p:cNvPr id="6" name="Rechthoek 5"/>
          <p:cNvSpPr/>
          <p:nvPr/>
        </p:nvSpPr>
        <p:spPr>
          <a:xfrm>
            <a:off x="1137741" y="5810582"/>
            <a:ext cx="4188647" cy="415498"/>
          </a:xfrm>
          <a:prstGeom prst="rect">
            <a:avLst/>
          </a:prstGeom>
        </p:spPr>
        <p:txBody>
          <a:bodyPr wrap="none">
            <a:spAutoFit/>
          </a:bodyPr>
          <a:lstStyle/>
          <a:p>
            <a:pPr>
              <a:lnSpc>
                <a:spcPct val="150000"/>
              </a:lnSpc>
            </a:pPr>
            <a:r>
              <a:rPr lang="nl-NL" sz="1400" dirty="0">
                <a:latin typeface="+mj-lt"/>
              </a:rPr>
              <a:t>GFK November 16, 2016 | seminar Foodservice in Sport</a:t>
            </a:r>
          </a:p>
        </p:txBody>
      </p:sp>
    </p:spTree>
    <p:extLst>
      <p:ext uri="{BB962C8B-B14F-4D97-AF65-F5344CB8AC3E}">
        <p14:creationId xmlns:p14="http://schemas.microsoft.com/office/powerpoint/2010/main" val="3400270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t="12927" b="3937"/>
          <a:stretch/>
        </p:blipFill>
        <p:spPr>
          <a:xfrm>
            <a:off x="278965" y="2237024"/>
            <a:ext cx="10735222" cy="4387511"/>
          </a:xfrm>
          <a:prstGeom prst="rect">
            <a:avLst/>
          </a:prstGeom>
        </p:spPr>
      </p:pic>
      <p:sp>
        <p:nvSpPr>
          <p:cNvPr id="8" name="Tekstvak 7"/>
          <p:cNvSpPr txBox="1"/>
          <p:nvPr/>
        </p:nvSpPr>
        <p:spPr>
          <a:xfrm>
            <a:off x="599427" y="665378"/>
            <a:ext cx="10949491" cy="1477328"/>
          </a:xfrm>
          <a:prstGeom prst="rect">
            <a:avLst/>
          </a:prstGeom>
          <a:noFill/>
        </p:spPr>
        <p:txBody>
          <a:bodyPr wrap="square" rtlCol="0">
            <a:spAutoFit/>
          </a:bodyPr>
          <a:lstStyle/>
          <a:p>
            <a:pPr>
              <a:lnSpc>
                <a:spcPct val="90000"/>
              </a:lnSpc>
              <a:spcBef>
                <a:spcPct val="0"/>
              </a:spcBef>
            </a:pPr>
            <a:r>
              <a:rPr lang="nl-NL" sz="5000" cap="all" dirty="0">
                <a:solidFill>
                  <a:srgbClr val="8AC2E3"/>
                </a:solidFill>
                <a:latin typeface="Impact"/>
                <a:ea typeface="+mj-ea"/>
                <a:cs typeface="Impact"/>
              </a:rPr>
              <a:t>Eten kopen bij sportkantine/ </a:t>
            </a:r>
            <a:r>
              <a:rPr lang="nl-NL" sz="5000" cap="all" dirty="0">
                <a:solidFill>
                  <a:srgbClr val="D93C3D"/>
                </a:solidFill>
                <a:latin typeface="Impact"/>
                <a:ea typeface="+mj-ea"/>
                <a:cs typeface="Impact"/>
              </a:rPr>
              <a:t>sportlocatie</a:t>
            </a:r>
          </a:p>
        </p:txBody>
      </p:sp>
      <p:sp>
        <p:nvSpPr>
          <p:cNvPr id="9" name="Rechthoek 8"/>
          <p:cNvSpPr/>
          <p:nvPr/>
        </p:nvSpPr>
        <p:spPr>
          <a:xfrm>
            <a:off x="1137741" y="5810582"/>
            <a:ext cx="4188647" cy="415498"/>
          </a:xfrm>
          <a:prstGeom prst="rect">
            <a:avLst/>
          </a:prstGeom>
        </p:spPr>
        <p:txBody>
          <a:bodyPr wrap="none">
            <a:spAutoFit/>
          </a:bodyPr>
          <a:lstStyle/>
          <a:p>
            <a:pPr>
              <a:lnSpc>
                <a:spcPct val="150000"/>
              </a:lnSpc>
            </a:pPr>
            <a:r>
              <a:rPr lang="nl-NL" sz="1400" dirty="0">
                <a:latin typeface="+mj-lt"/>
              </a:rPr>
              <a:t>GFK November 16, 2016 | seminar Foodservice in Sport</a:t>
            </a:r>
          </a:p>
        </p:txBody>
      </p:sp>
    </p:spTree>
    <p:extLst>
      <p:ext uri="{BB962C8B-B14F-4D97-AF65-F5344CB8AC3E}">
        <p14:creationId xmlns:p14="http://schemas.microsoft.com/office/powerpoint/2010/main" val="1324008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inhoud 2"/>
          <p:cNvSpPr>
            <a:spLocks noGrp="1"/>
          </p:cNvSpPr>
          <p:nvPr>
            <p:ph idx="1"/>
          </p:nvPr>
        </p:nvSpPr>
        <p:spPr>
          <a:xfrm>
            <a:off x="2164756" y="2398173"/>
            <a:ext cx="7180722" cy="1646885"/>
          </a:xfrm>
        </p:spPr>
        <p:txBody>
          <a:bodyPr/>
          <a:lstStyle/>
          <a:p>
            <a:pPr marL="0" indent="0" algn="ctr">
              <a:buNone/>
            </a:pPr>
            <a:r>
              <a:rPr lang="nl-NL" sz="3200" dirty="0">
                <a:latin typeface="+mj-lt"/>
              </a:rPr>
              <a:t>.</a:t>
            </a:r>
          </a:p>
        </p:txBody>
      </p:sp>
      <p:pic>
        <p:nvPicPr>
          <p:cNvPr id="9" name="Afbeelding 8"/>
          <p:cNvPicPr>
            <a:picLocks noChangeAspect="1"/>
          </p:cNvPicPr>
          <p:nvPr/>
        </p:nvPicPr>
        <p:blipFill rotWithShape="1">
          <a:blip r:embed="rId2">
            <a:extLst>
              <a:ext uri="{28A0092B-C50C-407E-A947-70E740481C1C}">
                <a14:useLocalDpi xmlns:a14="http://schemas.microsoft.com/office/drawing/2010/main" val="0"/>
              </a:ext>
            </a:extLst>
          </a:blip>
          <a:srcRect t="-5312" b="10382"/>
          <a:stretch/>
        </p:blipFill>
        <p:spPr>
          <a:xfrm>
            <a:off x="754707" y="838838"/>
            <a:ext cx="11040891" cy="4765553"/>
          </a:xfrm>
          <a:prstGeom prst="rect">
            <a:avLst/>
          </a:prstGeom>
        </p:spPr>
      </p:pic>
      <p:sp>
        <p:nvSpPr>
          <p:cNvPr id="5" name="Rechthoek 4"/>
          <p:cNvSpPr/>
          <p:nvPr/>
        </p:nvSpPr>
        <p:spPr>
          <a:xfrm>
            <a:off x="1137741" y="5810582"/>
            <a:ext cx="4188647" cy="415498"/>
          </a:xfrm>
          <a:prstGeom prst="rect">
            <a:avLst/>
          </a:prstGeom>
        </p:spPr>
        <p:txBody>
          <a:bodyPr wrap="none">
            <a:spAutoFit/>
          </a:bodyPr>
          <a:lstStyle/>
          <a:p>
            <a:pPr>
              <a:lnSpc>
                <a:spcPct val="150000"/>
              </a:lnSpc>
            </a:pPr>
            <a:r>
              <a:rPr lang="nl-NL" sz="1400" dirty="0">
                <a:latin typeface="+mj-lt"/>
              </a:rPr>
              <a:t>GFK November 16, 2016 | seminar Foodservice in Sport</a:t>
            </a:r>
          </a:p>
        </p:txBody>
      </p:sp>
    </p:spTree>
    <p:extLst>
      <p:ext uri="{BB962C8B-B14F-4D97-AF65-F5344CB8AC3E}">
        <p14:creationId xmlns:p14="http://schemas.microsoft.com/office/powerpoint/2010/main" val="538260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inhoud 2"/>
          <p:cNvSpPr>
            <a:spLocks noGrp="1"/>
          </p:cNvSpPr>
          <p:nvPr>
            <p:ph idx="1"/>
          </p:nvPr>
        </p:nvSpPr>
        <p:spPr>
          <a:xfrm>
            <a:off x="2164756" y="2398173"/>
            <a:ext cx="7180722" cy="1646885"/>
          </a:xfrm>
        </p:spPr>
        <p:txBody>
          <a:bodyPr/>
          <a:lstStyle/>
          <a:p>
            <a:pPr marL="0" indent="0" algn="ctr">
              <a:buNone/>
            </a:pPr>
            <a:r>
              <a:rPr lang="nl-NL" sz="3200" dirty="0">
                <a:latin typeface="+mj-lt"/>
              </a:rPr>
              <a:t>.</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49" y="1945532"/>
            <a:ext cx="10790276" cy="3129647"/>
          </a:xfrm>
          <a:prstGeom prst="rect">
            <a:avLst/>
          </a:prstGeom>
        </p:spPr>
      </p:pic>
      <p:sp>
        <p:nvSpPr>
          <p:cNvPr id="7" name="Rechthoek 6"/>
          <p:cNvSpPr/>
          <p:nvPr/>
        </p:nvSpPr>
        <p:spPr>
          <a:xfrm>
            <a:off x="644249" y="494593"/>
            <a:ext cx="10359548" cy="996298"/>
          </a:xfrm>
          <a:prstGeom prst="rect">
            <a:avLst/>
          </a:prstGeom>
        </p:spPr>
        <p:txBody>
          <a:bodyPr wrap="square">
            <a:spAutoFit/>
          </a:bodyPr>
          <a:lstStyle/>
          <a:p>
            <a:pPr>
              <a:lnSpc>
                <a:spcPct val="110000"/>
              </a:lnSpc>
            </a:pPr>
            <a:r>
              <a:rPr lang="nl-NL" sz="2800" cap="all" dirty="0">
                <a:solidFill>
                  <a:schemeClr val="tx2"/>
                </a:solidFill>
                <a:latin typeface="Impact"/>
                <a:ea typeface="+mj-ea"/>
                <a:cs typeface="Impact"/>
              </a:rPr>
              <a:t>De sporters geven aan in de toekomst hun consumptiegedrag </a:t>
            </a:r>
            <a:r>
              <a:rPr lang="nl-NL" sz="2800" cap="all" dirty="0">
                <a:solidFill>
                  <a:srgbClr val="D93C3D"/>
                </a:solidFill>
                <a:latin typeface="Impact"/>
                <a:ea typeface="+mj-ea"/>
                <a:cs typeface="Impact"/>
              </a:rPr>
              <a:t>liever aan te passen op de gezondheidstrend</a:t>
            </a:r>
          </a:p>
        </p:txBody>
      </p:sp>
      <p:sp>
        <p:nvSpPr>
          <p:cNvPr id="8" name="Rechthoek 7"/>
          <p:cNvSpPr/>
          <p:nvPr/>
        </p:nvSpPr>
        <p:spPr>
          <a:xfrm>
            <a:off x="1137741" y="5810582"/>
            <a:ext cx="4188647" cy="415498"/>
          </a:xfrm>
          <a:prstGeom prst="rect">
            <a:avLst/>
          </a:prstGeom>
        </p:spPr>
        <p:txBody>
          <a:bodyPr wrap="none">
            <a:spAutoFit/>
          </a:bodyPr>
          <a:lstStyle/>
          <a:p>
            <a:pPr>
              <a:lnSpc>
                <a:spcPct val="150000"/>
              </a:lnSpc>
            </a:pPr>
            <a:r>
              <a:rPr lang="nl-NL" sz="1400" dirty="0">
                <a:latin typeface="+mj-lt"/>
              </a:rPr>
              <a:t>GFK November 16, 2016 | seminar Foodservice in Sport</a:t>
            </a:r>
          </a:p>
        </p:txBody>
      </p:sp>
    </p:spTree>
    <p:extLst>
      <p:ext uri="{BB962C8B-B14F-4D97-AF65-F5344CB8AC3E}">
        <p14:creationId xmlns:p14="http://schemas.microsoft.com/office/powerpoint/2010/main" val="1058832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902" y="1296019"/>
            <a:ext cx="9863847" cy="5352163"/>
          </a:xfrm>
          <a:prstGeom prst="rect">
            <a:avLst/>
          </a:prstGeom>
        </p:spPr>
      </p:pic>
      <p:sp>
        <p:nvSpPr>
          <p:cNvPr id="4" name="Rechthoek 3"/>
          <p:cNvSpPr/>
          <p:nvPr/>
        </p:nvSpPr>
        <p:spPr>
          <a:xfrm>
            <a:off x="976393" y="409338"/>
            <a:ext cx="9546955" cy="1040285"/>
          </a:xfrm>
          <a:prstGeom prst="rect">
            <a:avLst/>
          </a:prstGeom>
        </p:spPr>
        <p:txBody>
          <a:bodyPr wrap="square">
            <a:spAutoFit/>
          </a:bodyPr>
          <a:lstStyle/>
          <a:p>
            <a:pPr>
              <a:lnSpc>
                <a:spcPct val="110000"/>
              </a:lnSpc>
            </a:pPr>
            <a:r>
              <a:rPr lang="nl-NL" sz="2800" cap="all" dirty="0">
                <a:solidFill>
                  <a:schemeClr val="tx2"/>
                </a:solidFill>
                <a:latin typeface="Impact"/>
                <a:ea typeface="+mj-ea"/>
                <a:cs typeface="Impact"/>
              </a:rPr>
              <a:t>Een gezonder aanbod in de sportkantine kan daarbij zeker </a:t>
            </a:r>
            <a:r>
              <a:rPr lang="nl-NL" sz="2800" cap="all" dirty="0">
                <a:solidFill>
                  <a:srgbClr val="D93C3D"/>
                </a:solidFill>
                <a:latin typeface="Impact"/>
                <a:ea typeface="+mj-ea"/>
                <a:cs typeface="Impact"/>
              </a:rPr>
              <a:t>conversie-verhogend werken</a:t>
            </a:r>
          </a:p>
        </p:txBody>
      </p:sp>
      <p:sp>
        <p:nvSpPr>
          <p:cNvPr id="5" name="Rechthoek 4"/>
          <p:cNvSpPr/>
          <p:nvPr/>
        </p:nvSpPr>
        <p:spPr>
          <a:xfrm>
            <a:off x="976393" y="6246634"/>
            <a:ext cx="4188647" cy="415498"/>
          </a:xfrm>
          <a:prstGeom prst="rect">
            <a:avLst/>
          </a:prstGeom>
        </p:spPr>
        <p:txBody>
          <a:bodyPr wrap="none">
            <a:spAutoFit/>
          </a:bodyPr>
          <a:lstStyle/>
          <a:p>
            <a:pPr>
              <a:lnSpc>
                <a:spcPct val="150000"/>
              </a:lnSpc>
            </a:pPr>
            <a:r>
              <a:rPr lang="nl-NL" sz="1400" dirty="0">
                <a:latin typeface="+mj-lt"/>
              </a:rPr>
              <a:t>GFK November 16, 2016 | seminar Foodservice in Sport</a:t>
            </a:r>
          </a:p>
        </p:txBody>
      </p:sp>
    </p:spTree>
    <p:extLst>
      <p:ext uri="{BB962C8B-B14F-4D97-AF65-F5344CB8AC3E}">
        <p14:creationId xmlns:p14="http://schemas.microsoft.com/office/powerpoint/2010/main" val="2779168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8PrtgO0WyI"/>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60891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31220"/>
            <a:ext cx="10515600" cy="1325563"/>
          </a:xfrm>
          <a:prstGeom prst="rect">
            <a:avLst/>
          </a:prstGeom>
        </p:spPr>
        <p:txBody>
          <a:bodyPr>
            <a:noAutofit/>
          </a:bodyPr>
          <a:lstStyle/>
          <a:p>
            <a:r>
              <a:rPr lang="nl-NL" sz="5000" dirty="0">
                <a:solidFill>
                  <a:schemeClr val="accent1"/>
                </a:solidFill>
                <a:latin typeface="Impact"/>
                <a:cs typeface="Impact"/>
              </a:rPr>
              <a:t>GEZONDE </a:t>
            </a:r>
            <a:r>
              <a:rPr lang="nl-NL" sz="5000" dirty="0">
                <a:solidFill>
                  <a:srgbClr val="8AC2E3"/>
                </a:solidFill>
                <a:latin typeface="Impact"/>
                <a:cs typeface="Impact"/>
              </a:rPr>
              <a:t/>
            </a:r>
            <a:br>
              <a:rPr lang="nl-NL" sz="5000" dirty="0">
                <a:solidFill>
                  <a:srgbClr val="8AC2E3"/>
                </a:solidFill>
                <a:latin typeface="Impact"/>
                <a:cs typeface="Impact"/>
              </a:rPr>
            </a:br>
            <a:r>
              <a:rPr lang="nl-NL" sz="5000" dirty="0">
                <a:solidFill>
                  <a:schemeClr val="accent2"/>
                </a:solidFill>
                <a:latin typeface="Impact"/>
                <a:cs typeface="Impact"/>
              </a:rPr>
              <a:t>FINANCIËN</a:t>
            </a:r>
          </a:p>
        </p:txBody>
      </p:sp>
      <p:sp>
        <p:nvSpPr>
          <p:cNvPr id="3" name="Tijdelijke aanduiding voor inhoud 2"/>
          <p:cNvSpPr>
            <a:spLocks noGrp="1"/>
          </p:cNvSpPr>
          <p:nvPr>
            <p:ph idx="4294967295"/>
          </p:nvPr>
        </p:nvSpPr>
        <p:spPr>
          <a:xfrm>
            <a:off x="838200" y="2418292"/>
            <a:ext cx="5947229" cy="4351338"/>
          </a:xfrm>
          <a:prstGeom prst="rect">
            <a:avLst/>
          </a:prstGeom>
        </p:spPr>
        <p:txBody>
          <a:bodyPr>
            <a:noAutofit/>
          </a:bodyPr>
          <a:lstStyle/>
          <a:p>
            <a:pPr>
              <a:lnSpc>
                <a:spcPct val="110000"/>
              </a:lnSpc>
              <a:buClr>
                <a:srgbClr val="D93C3D"/>
              </a:buClr>
              <a:buFont typeface="Wingdings" charset="2"/>
              <a:buChar char="§"/>
            </a:pPr>
            <a:r>
              <a:rPr lang="nl-NL" sz="1800" dirty="0">
                <a:latin typeface="+mj-lt"/>
              </a:rPr>
              <a:t>Gezonde aanbiedingen, combinatie-acties, scherpe prijzen: het zijn de meest simpele acties om de verkoop te stimuleren. Daarmee bepaal jij wat de aantrekkelijke keuzes zijn. Zo maak je gezonde producten nog aantrekkelijker.</a:t>
            </a:r>
            <a:br>
              <a:rPr lang="nl-NL" sz="1800" dirty="0">
                <a:latin typeface="+mj-lt"/>
              </a:rPr>
            </a:br>
            <a:endParaRPr lang="nl-NL" sz="1800" dirty="0">
              <a:latin typeface="+mj-lt"/>
            </a:endParaRPr>
          </a:p>
          <a:p>
            <a:pPr>
              <a:lnSpc>
                <a:spcPct val="110000"/>
              </a:lnSpc>
              <a:buClr>
                <a:srgbClr val="D93C3D"/>
              </a:buClr>
              <a:buFont typeface="Wingdings" charset="2"/>
              <a:buChar char="§"/>
            </a:pPr>
            <a:r>
              <a:rPr lang="nl-NL" sz="1800" dirty="0">
                <a:latin typeface="+mj-lt"/>
              </a:rPr>
              <a:t>Prijs gezonde producten aantrekkelijker dan ongezondere: een flesje water goedkoper dan een suikerhoudende drank, een gezonde snack goedkoper dan een frietje.</a:t>
            </a:r>
            <a:br>
              <a:rPr lang="nl-NL" sz="1800" dirty="0">
                <a:latin typeface="+mj-lt"/>
              </a:rPr>
            </a:br>
            <a:endParaRPr lang="nl-NL" sz="1800" dirty="0">
              <a:latin typeface="+mj-lt"/>
            </a:endParaRPr>
          </a:p>
          <a:p>
            <a:pPr>
              <a:lnSpc>
                <a:spcPct val="110000"/>
              </a:lnSpc>
              <a:buClr>
                <a:srgbClr val="D93C3D"/>
              </a:buClr>
              <a:buFont typeface="Wingdings" charset="2"/>
              <a:buChar char="§"/>
            </a:pPr>
            <a:r>
              <a:rPr lang="nl-NL" sz="1800" dirty="0">
                <a:latin typeface="+mj-lt"/>
              </a:rPr>
              <a:t>Brood dat over is van gisteren, is ideaal voor het maken van tosti’s.</a:t>
            </a:r>
          </a:p>
          <a:p>
            <a:pPr>
              <a:lnSpc>
                <a:spcPct val="110000"/>
              </a:lnSpc>
              <a:buClr>
                <a:srgbClr val="D93C3D"/>
              </a:buClr>
              <a:buFont typeface="Wingdings" charset="2"/>
              <a:buChar char="§"/>
            </a:pPr>
            <a:endParaRPr lang="nl-NL" sz="1800" dirty="0">
              <a:latin typeface="+mj-lt"/>
            </a:endParaRPr>
          </a:p>
        </p:txBody>
      </p:sp>
      <p:pic>
        <p:nvPicPr>
          <p:cNvPr id="6" name="Picture 5"/>
          <p:cNvPicPr>
            <a:picLocks noChangeAspect="1"/>
          </p:cNvPicPr>
          <p:nvPr/>
        </p:nvPicPr>
        <p:blipFill>
          <a:blip r:embed="rId2"/>
          <a:stretch>
            <a:fillRect/>
          </a:stretch>
        </p:blipFill>
        <p:spPr>
          <a:xfrm>
            <a:off x="7243114" y="2137833"/>
            <a:ext cx="4042753" cy="3405713"/>
          </a:xfrm>
          <a:prstGeom prst="rect">
            <a:avLst/>
          </a:prstGeom>
        </p:spPr>
      </p:pic>
    </p:spTree>
    <p:extLst>
      <p:ext uri="{BB962C8B-B14F-4D97-AF65-F5344CB8AC3E}">
        <p14:creationId xmlns:p14="http://schemas.microsoft.com/office/powerpoint/2010/main" val="4057954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descr="voedingscentrum-logo_55002f7109d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325" y="4098572"/>
            <a:ext cx="2022458" cy="603476"/>
          </a:xfrm>
          <a:prstGeom prst="rect">
            <a:avLst/>
          </a:prstGeom>
        </p:spPr>
      </p:pic>
      <p:cxnSp>
        <p:nvCxnSpPr>
          <p:cNvPr id="16" name="Straight Connector 22"/>
          <p:cNvCxnSpPr/>
          <p:nvPr/>
        </p:nvCxnSpPr>
        <p:spPr>
          <a:xfrm>
            <a:off x="-7513" y="3364953"/>
            <a:ext cx="12193200"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Titel 1"/>
          <p:cNvSpPr txBox="1">
            <a:spLocks/>
          </p:cNvSpPr>
          <p:nvPr/>
        </p:nvSpPr>
        <p:spPr>
          <a:xfrm>
            <a:off x="615614" y="700111"/>
            <a:ext cx="10972800" cy="533480"/>
          </a:xfrm>
          <a:prstGeom prst="rect">
            <a:avLst/>
          </a:prstGeom>
        </p:spPr>
        <p:txBody>
          <a:bodyPr anchor="b" anchorCtr="0">
            <a:noAutofit/>
          </a:bodyPr>
          <a:lstStyle>
            <a:lvl1pPr algn="ctr" defTabSz="457200" rtl="0" eaLnBrk="1" latinLnBrk="0" hangingPunct="1">
              <a:spcBef>
                <a:spcPct val="0"/>
              </a:spcBef>
              <a:buNone/>
              <a:defRPr sz="2400" b="1" kern="1200">
                <a:solidFill>
                  <a:schemeClr val="tx1"/>
                </a:solidFill>
                <a:latin typeface="+mj-lt"/>
                <a:ea typeface="+mj-ea"/>
                <a:cs typeface="+mj-cs"/>
              </a:defRPr>
            </a:lvl1pPr>
          </a:lstStyle>
          <a:p>
            <a:pPr>
              <a:lnSpc>
                <a:spcPct val="110000"/>
              </a:lnSpc>
            </a:pPr>
            <a:r>
              <a:rPr lang="nl-NL" sz="2800" dirty="0"/>
              <a:t>Partners </a:t>
            </a:r>
            <a:r>
              <a:rPr lang="nl-NL" sz="2800" dirty="0" err="1"/>
              <a:t>Team:FIT</a:t>
            </a:r>
            <a:endParaRPr lang="nl-NL" sz="2800" dirty="0"/>
          </a:p>
        </p:txBody>
      </p:sp>
      <p:pic>
        <p:nvPicPr>
          <p:cNvPr id="19" name="Picture 4"/>
          <p:cNvPicPr>
            <a:picLocks/>
          </p:cNvPicPr>
          <p:nvPr/>
        </p:nvPicPr>
        <p:blipFill>
          <a:blip r:embed="rId4"/>
          <a:srcRect t="46066" b="44943"/>
          <a:stretch>
            <a:fillRect/>
          </a:stretch>
        </p:blipFill>
        <p:spPr bwMode="auto">
          <a:xfrm>
            <a:off x="3702014" y="1227655"/>
            <a:ext cx="4824000" cy="60959"/>
          </a:xfrm>
          <a:prstGeom prst="rect">
            <a:avLst/>
          </a:prstGeom>
          <a:noFill/>
          <a:ln w="9525">
            <a:noFill/>
            <a:miter lim="800000"/>
            <a:headEnd/>
            <a:tailEnd/>
          </a:ln>
        </p:spPr>
      </p:pic>
      <p:sp>
        <p:nvSpPr>
          <p:cNvPr id="20" name="Titel 1"/>
          <p:cNvSpPr txBox="1">
            <a:spLocks/>
          </p:cNvSpPr>
          <p:nvPr/>
        </p:nvSpPr>
        <p:spPr>
          <a:xfrm>
            <a:off x="615614" y="3437845"/>
            <a:ext cx="10972800" cy="533480"/>
          </a:xfrm>
          <a:prstGeom prst="rect">
            <a:avLst/>
          </a:prstGeom>
        </p:spPr>
        <p:txBody>
          <a:bodyPr anchor="b" anchorCtr="0">
            <a:noAutofit/>
          </a:bodyPr>
          <a:lstStyle>
            <a:lvl1pPr algn="ctr" defTabSz="457200" rtl="0" eaLnBrk="1" latinLnBrk="0" hangingPunct="1">
              <a:spcBef>
                <a:spcPct val="0"/>
              </a:spcBef>
              <a:buNone/>
              <a:defRPr sz="2400" b="1" kern="1200">
                <a:solidFill>
                  <a:schemeClr val="tx1"/>
                </a:solidFill>
                <a:latin typeface="+mj-lt"/>
                <a:ea typeface="+mj-ea"/>
                <a:cs typeface="+mj-cs"/>
              </a:defRPr>
            </a:lvl1pPr>
          </a:lstStyle>
          <a:p>
            <a:r>
              <a:rPr lang="nl-NL" sz="2800" dirty="0"/>
              <a:t>Kennispartner</a:t>
            </a:r>
          </a:p>
        </p:txBody>
      </p:sp>
      <p:pic>
        <p:nvPicPr>
          <p:cNvPr id="21" name="Picture 4"/>
          <p:cNvPicPr>
            <a:picLocks/>
          </p:cNvPicPr>
          <p:nvPr/>
        </p:nvPicPr>
        <p:blipFill>
          <a:blip r:embed="rId4"/>
          <a:srcRect t="46066" b="44943"/>
          <a:stretch>
            <a:fillRect/>
          </a:stretch>
        </p:blipFill>
        <p:spPr bwMode="auto">
          <a:xfrm>
            <a:off x="3702014" y="3956085"/>
            <a:ext cx="4824000" cy="60959"/>
          </a:xfrm>
          <a:prstGeom prst="rect">
            <a:avLst/>
          </a:prstGeom>
          <a:noFill/>
          <a:ln w="9525">
            <a:noFill/>
            <a:miter lim="800000"/>
            <a:headEnd/>
            <a:tailEnd/>
          </a:ln>
        </p:spPr>
      </p:pic>
      <p:pic>
        <p:nvPicPr>
          <p:cNvPr id="3" name="Afbeelding 2"/>
          <p:cNvPicPr>
            <a:picLocks noChangeAspect="1"/>
          </p:cNvPicPr>
          <p:nvPr/>
        </p:nvPicPr>
        <p:blipFill>
          <a:blip r:embed="rId5"/>
          <a:stretch>
            <a:fillRect/>
          </a:stretch>
        </p:blipFill>
        <p:spPr>
          <a:xfrm>
            <a:off x="2528011" y="2408629"/>
            <a:ext cx="1429035" cy="800603"/>
          </a:xfrm>
          <a:prstGeom prst="rect">
            <a:avLst/>
          </a:prstGeom>
        </p:spPr>
      </p:pic>
      <p:pic>
        <p:nvPicPr>
          <p:cNvPr id="5" name="Afbeelding 4"/>
          <p:cNvPicPr>
            <a:picLocks noChangeAspect="1"/>
          </p:cNvPicPr>
          <p:nvPr/>
        </p:nvPicPr>
        <p:blipFill>
          <a:blip r:embed="rId6"/>
          <a:stretch>
            <a:fillRect/>
          </a:stretch>
        </p:blipFill>
        <p:spPr>
          <a:xfrm>
            <a:off x="8377673" y="2441629"/>
            <a:ext cx="1234667" cy="765039"/>
          </a:xfrm>
          <a:prstGeom prst="rect">
            <a:avLst/>
          </a:prstGeom>
        </p:spPr>
      </p:pic>
      <p:pic>
        <p:nvPicPr>
          <p:cNvPr id="10" name="Afbeelding 9"/>
          <p:cNvPicPr>
            <a:picLocks noChangeAspect="1"/>
          </p:cNvPicPr>
          <p:nvPr/>
        </p:nvPicPr>
        <p:blipFill>
          <a:blip r:embed="rId7"/>
          <a:stretch>
            <a:fillRect/>
          </a:stretch>
        </p:blipFill>
        <p:spPr>
          <a:xfrm>
            <a:off x="4478409" y="2473755"/>
            <a:ext cx="3247211" cy="745403"/>
          </a:xfrm>
          <a:prstGeom prst="rect">
            <a:avLst/>
          </a:prstGeom>
        </p:spPr>
      </p:pic>
      <p:pic>
        <p:nvPicPr>
          <p:cNvPr id="23" name="Afbeelding 22"/>
          <p:cNvPicPr>
            <a:picLocks noChangeAspect="1"/>
          </p:cNvPicPr>
          <p:nvPr/>
        </p:nvPicPr>
        <p:blipFill>
          <a:blip r:embed="rId8"/>
          <a:stretch>
            <a:fillRect/>
          </a:stretch>
        </p:blipFill>
        <p:spPr>
          <a:xfrm>
            <a:off x="4056887" y="1356413"/>
            <a:ext cx="1006438" cy="1006438"/>
          </a:xfrm>
          <a:prstGeom prst="rect">
            <a:avLst/>
          </a:prstGeom>
        </p:spPr>
      </p:pic>
      <p:pic>
        <p:nvPicPr>
          <p:cNvPr id="24" name="Picture 21" descr="noc-corp-logo_5500310c4a67c.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414" y="1474814"/>
            <a:ext cx="1021718" cy="741570"/>
          </a:xfrm>
          <a:prstGeom prst="rect">
            <a:avLst/>
          </a:prstGeom>
        </p:spPr>
      </p:pic>
      <p:sp>
        <p:nvSpPr>
          <p:cNvPr id="25" name="Rechthoek 24"/>
          <p:cNvSpPr/>
          <p:nvPr/>
        </p:nvSpPr>
        <p:spPr>
          <a:xfrm>
            <a:off x="4810795" y="4873236"/>
            <a:ext cx="2582438" cy="566309"/>
          </a:xfrm>
          <a:prstGeom prst="rect">
            <a:avLst/>
          </a:prstGeom>
        </p:spPr>
        <p:txBody>
          <a:bodyPr wrap="none">
            <a:spAutoFit/>
          </a:bodyPr>
          <a:lstStyle/>
          <a:p>
            <a:pPr algn="ctr" defTabSz="457200">
              <a:lnSpc>
                <a:spcPct val="110000"/>
              </a:lnSpc>
              <a:spcBef>
                <a:spcPct val="0"/>
              </a:spcBef>
            </a:pPr>
            <a:r>
              <a:rPr lang="nl-NL" sz="2800" b="1" dirty="0">
                <a:latin typeface="+mj-lt"/>
                <a:ea typeface="+mj-ea"/>
                <a:cs typeface="+mj-cs"/>
              </a:rPr>
              <a:t> Uitgevoerd door</a:t>
            </a:r>
          </a:p>
        </p:txBody>
      </p:sp>
      <p:pic>
        <p:nvPicPr>
          <p:cNvPr id="26" name="Picture 4"/>
          <p:cNvPicPr>
            <a:picLocks/>
          </p:cNvPicPr>
          <p:nvPr/>
        </p:nvPicPr>
        <p:blipFill>
          <a:blip r:embed="rId4"/>
          <a:srcRect t="46066" b="44943"/>
          <a:stretch>
            <a:fillRect/>
          </a:stretch>
        </p:blipFill>
        <p:spPr bwMode="auto">
          <a:xfrm>
            <a:off x="3696000" y="5375291"/>
            <a:ext cx="4824000" cy="60959"/>
          </a:xfrm>
          <a:prstGeom prst="rect">
            <a:avLst/>
          </a:prstGeom>
          <a:noFill/>
          <a:ln w="9525">
            <a:noFill/>
            <a:miter lim="800000"/>
            <a:headEnd/>
            <a:tailEnd/>
          </a:ln>
        </p:spPr>
      </p:pic>
      <p:cxnSp>
        <p:nvCxnSpPr>
          <p:cNvPr id="27" name="Straight Connector 22"/>
          <p:cNvCxnSpPr>
            <a:cxnSpLocks/>
          </p:cNvCxnSpPr>
          <p:nvPr/>
        </p:nvCxnSpPr>
        <p:spPr>
          <a:xfrm flipV="1">
            <a:off x="0" y="4819525"/>
            <a:ext cx="12192000" cy="53711"/>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Afbeelding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8929" y="5766967"/>
            <a:ext cx="1506171" cy="948330"/>
          </a:xfrm>
          <a:prstGeom prst="rect">
            <a:avLst/>
          </a:prstGeom>
        </p:spPr>
      </p:pic>
    </p:spTree>
    <p:extLst>
      <p:ext uri="{BB962C8B-B14F-4D97-AF65-F5344CB8AC3E}">
        <p14:creationId xmlns:p14="http://schemas.microsoft.com/office/powerpoint/2010/main" val="1771001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1029632" y="431044"/>
            <a:ext cx="11470460" cy="498598"/>
          </a:xfrm>
        </p:spPr>
        <p:txBody>
          <a:bodyPr vert="horz" wrap="square" lIns="0" tIns="0" rIns="0" bIns="0" rtlCol="0" anchor="t" anchorCtr="0">
            <a:spAutoFit/>
          </a:bodyPr>
          <a:lstStyle/>
          <a:p>
            <a:r>
              <a:rPr lang="nl-NL" sz="3600" cap="all" dirty="0">
                <a:solidFill>
                  <a:srgbClr val="8AC2E3"/>
                </a:solidFill>
                <a:latin typeface="Impact"/>
                <a:cs typeface="Impact"/>
              </a:rPr>
              <a:t>Gezonde keuze zichtbaar maken en prijsstelling</a:t>
            </a:r>
          </a:p>
        </p:txBody>
      </p:sp>
      <p:pic>
        <p:nvPicPr>
          <p:cNvPr id="5" name="Afbeelding 4" descr="calorieënbord.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693" t="15291" r="42238" b="20001"/>
          <a:stretch/>
        </p:blipFill>
        <p:spPr>
          <a:xfrm>
            <a:off x="5869496" y="1020821"/>
            <a:ext cx="3531179" cy="2790000"/>
          </a:xfrm>
          <a:prstGeom prst="rect">
            <a:avLst/>
          </a:prstGeom>
        </p:spPr>
      </p:pic>
      <p:pic>
        <p:nvPicPr>
          <p:cNvPr id="6" name="Tijdelijke aanduiding voor inhoud 9" descr="Schermafbeelding 2014-05-23 om 18.18.16.png"/>
          <p:cNvPicPr>
            <a:picLocks noGrp="1" noChangeAspect="1"/>
          </p:cNvPicPr>
          <p:nvPr>
            <p:ph idx="1"/>
          </p:nvPr>
        </p:nvPicPr>
        <p:blipFill rotWithShape="1">
          <a:blip r:embed="rId5">
            <a:extLst>
              <a:ext uri="{28A0092B-C50C-407E-A947-70E740481C1C}">
                <a14:useLocalDpi xmlns:a14="http://schemas.microsoft.com/office/drawing/2010/main" val="0"/>
              </a:ext>
            </a:extLst>
          </a:blip>
          <a:srcRect l="26652" t="22580" r="35861" b="17698"/>
          <a:stretch/>
        </p:blipFill>
        <p:spPr>
          <a:xfrm>
            <a:off x="5875423" y="3934084"/>
            <a:ext cx="3525252" cy="2790000"/>
          </a:xfrm>
        </p:spPr>
      </p:pic>
      <p:pic>
        <p:nvPicPr>
          <p:cNvPr id="7" name="Afbeelding 6" descr="De Gezonde Club foto Breda.jpg"/>
          <p:cNvPicPr>
            <a:picLocks noChangeAspect="1"/>
          </p:cNvPicPr>
          <p:nvPr/>
        </p:nvPicPr>
        <p:blipFill rotWithShape="1">
          <a:blip r:embed="rId6">
            <a:extLst>
              <a:ext uri="{28A0092B-C50C-407E-A947-70E740481C1C}">
                <a14:useLocalDpi xmlns:a14="http://schemas.microsoft.com/office/drawing/2010/main" val="0"/>
              </a:ext>
            </a:extLst>
          </a:blip>
          <a:srcRect l="25269" t="21260" r="27848" b="41282"/>
          <a:stretch/>
        </p:blipFill>
        <p:spPr>
          <a:xfrm>
            <a:off x="2218527" y="3934084"/>
            <a:ext cx="3492000" cy="2790000"/>
          </a:xfrm>
          <a:prstGeom prst="rect">
            <a:avLst/>
          </a:prstGeom>
        </p:spPr>
      </p:pic>
      <p:pic>
        <p:nvPicPr>
          <p:cNvPr id="8" name="Afbeelding 7" descr="broodje baronie.jpg-large.jpg"/>
          <p:cNvPicPr>
            <a:picLocks noChangeAspect="1"/>
          </p:cNvPicPr>
          <p:nvPr/>
        </p:nvPicPr>
        <p:blipFill rotWithShape="1">
          <a:blip r:embed="rId7">
            <a:extLst>
              <a:ext uri="{28A0092B-C50C-407E-A947-70E740481C1C}">
                <a14:useLocalDpi xmlns:a14="http://schemas.microsoft.com/office/drawing/2010/main" val="0"/>
              </a:ext>
            </a:extLst>
          </a:blip>
          <a:srcRect l="26017" t="20781" r="22537" b="6146"/>
          <a:stretch/>
        </p:blipFill>
        <p:spPr>
          <a:xfrm>
            <a:off x="2218527" y="1020820"/>
            <a:ext cx="3492000" cy="2790001"/>
          </a:xfrm>
          <a:prstGeom prst="rect">
            <a:avLst/>
          </a:prstGeom>
        </p:spPr>
      </p:pic>
    </p:spTree>
    <p:extLst>
      <p:ext uri="{BB962C8B-B14F-4D97-AF65-F5344CB8AC3E}">
        <p14:creationId xmlns:p14="http://schemas.microsoft.com/office/powerpoint/2010/main" val="30089848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1809" y="383247"/>
            <a:ext cx="6600986" cy="1325563"/>
          </a:xfrm>
          <a:prstGeom prst="rect">
            <a:avLst/>
          </a:prstGeom>
        </p:spPr>
        <p:txBody>
          <a:bodyPr>
            <a:noAutofit/>
          </a:bodyPr>
          <a:lstStyle/>
          <a:p>
            <a:r>
              <a:rPr lang="nl-NL" sz="2800" dirty="0"/>
              <a:t>Samenwerkingspartners en lokale </a:t>
            </a:r>
            <a:r>
              <a:rPr lang="nl-NL" sz="2800" dirty="0">
                <a:solidFill>
                  <a:srgbClr val="D93C3D"/>
                </a:solidFill>
              </a:rPr>
              <a:t>leveranciers. wat kunnen ze voor je doen?</a:t>
            </a:r>
            <a:endParaRPr lang="nl-NL" sz="2800" dirty="0">
              <a:solidFill>
                <a:schemeClr val="accent2"/>
              </a:solidFill>
            </a:endParaRPr>
          </a:p>
        </p:txBody>
      </p:sp>
      <p:sp>
        <p:nvSpPr>
          <p:cNvPr id="3" name="Tijdelijke aanduiding voor inhoud 2"/>
          <p:cNvSpPr>
            <a:spLocks noGrp="1"/>
          </p:cNvSpPr>
          <p:nvPr>
            <p:ph idx="4294967295"/>
          </p:nvPr>
        </p:nvSpPr>
        <p:spPr>
          <a:xfrm>
            <a:off x="621809" y="2363821"/>
            <a:ext cx="5947229" cy="4494179"/>
          </a:xfrm>
          <a:prstGeom prst="rect">
            <a:avLst/>
          </a:prstGeom>
        </p:spPr>
        <p:txBody>
          <a:bodyPr>
            <a:noAutofit/>
          </a:bodyPr>
          <a:lstStyle/>
          <a:p>
            <a:pPr marL="285750" indent="-285750">
              <a:buClr>
                <a:srgbClr val="D93C3D"/>
              </a:buClr>
              <a:buFont typeface="Wingdings" panose="05000000000000000000" pitchFamily="2" charset="2"/>
              <a:buChar char="§"/>
            </a:pPr>
            <a:r>
              <a:rPr lang="nl-NL" sz="1800" dirty="0">
                <a:latin typeface="+mj-lt"/>
              </a:rPr>
              <a:t>Leveranciers: meedenken over gezonder aanbod; </a:t>
            </a:r>
          </a:p>
          <a:p>
            <a:pPr marL="285750" indent="-285750">
              <a:buClr>
                <a:srgbClr val="D93C3D"/>
              </a:buClr>
              <a:buFont typeface="Wingdings" panose="05000000000000000000" pitchFamily="2" charset="2"/>
              <a:buChar char="§"/>
            </a:pPr>
            <a:r>
              <a:rPr lang="nl-NL" sz="1800" dirty="0">
                <a:latin typeface="+mj-lt"/>
              </a:rPr>
              <a:t>Lokale bedrijven: een bijdrage leveren aan een maatschappelijk thema zoals gezonde voeding;</a:t>
            </a:r>
          </a:p>
          <a:p>
            <a:pPr marL="285750" indent="-285750">
              <a:buClr>
                <a:srgbClr val="D93C3D"/>
              </a:buClr>
              <a:buFont typeface="Wingdings" panose="05000000000000000000" pitchFamily="2" charset="2"/>
              <a:buChar char="§"/>
            </a:pPr>
            <a:r>
              <a:rPr lang="nl-NL" sz="1800" dirty="0">
                <a:latin typeface="+mj-lt"/>
              </a:rPr>
              <a:t>Kinderdagverblijven: afspraken maken over overgebleven fruit;</a:t>
            </a:r>
          </a:p>
          <a:p>
            <a:pPr marL="285750" indent="-285750">
              <a:buClr>
                <a:srgbClr val="D93C3D"/>
              </a:buClr>
              <a:buFont typeface="Wingdings" panose="05000000000000000000" pitchFamily="2" charset="2"/>
              <a:buChar char="§"/>
            </a:pPr>
            <a:r>
              <a:rPr lang="nl-NL" sz="1800" dirty="0">
                <a:latin typeface="+mj-lt"/>
              </a:rPr>
              <a:t>Sportdiëtisten: voorlichting geven op de vereniging. </a:t>
            </a:r>
          </a:p>
          <a:p>
            <a:pPr marL="0" indent="0">
              <a:lnSpc>
                <a:spcPct val="110000"/>
              </a:lnSpc>
              <a:buClr>
                <a:srgbClr val="D93C3D"/>
              </a:buClr>
              <a:buNone/>
            </a:pPr>
            <a:endParaRPr lang="nl-NL" sz="1800" dirty="0">
              <a:latin typeface="+mj-lt"/>
            </a:endParaRPr>
          </a:p>
        </p:txBody>
      </p:sp>
      <p:pic>
        <p:nvPicPr>
          <p:cNvPr id="5" name="Tijdelijke aanduiding voor inhoud 2"/>
          <p:cNvPicPr>
            <a:picLocks noChangeAspect="1"/>
          </p:cNvPicPr>
          <p:nvPr/>
        </p:nvPicPr>
        <p:blipFill rotWithShape="1">
          <a:blip r:embed="rId3">
            <a:extLst>
              <a:ext uri="{28A0092B-C50C-407E-A947-70E740481C1C}">
                <a14:useLocalDpi xmlns:a14="http://schemas.microsoft.com/office/drawing/2010/main"/>
              </a:ext>
            </a:extLst>
          </a:blip>
          <a:srcRect l="604" r="-1019"/>
          <a:stretch/>
        </p:blipFill>
        <p:spPr>
          <a:xfrm>
            <a:off x="7222795" y="1"/>
            <a:ext cx="5083505" cy="6857999"/>
          </a:xfrm>
          <a:prstGeom prst="rect">
            <a:avLst/>
          </a:prstGeom>
        </p:spPr>
      </p:pic>
    </p:spTree>
    <p:extLst>
      <p:ext uri="{BB962C8B-B14F-4D97-AF65-F5344CB8AC3E}">
        <p14:creationId xmlns:p14="http://schemas.microsoft.com/office/powerpoint/2010/main" val="16310595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31220"/>
            <a:ext cx="10515600" cy="1325563"/>
          </a:xfrm>
          <a:prstGeom prst="rect">
            <a:avLst/>
          </a:prstGeom>
        </p:spPr>
        <p:txBody>
          <a:bodyPr>
            <a:noAutofit/>
          </a:bodyPr>
          <a:lstStyle/>
          <a:p>
            <a:r>
              <a:rPr lang="nl-NL" dirty="0">
                <a:solidFill>
                  <a:schemeClr val="accent1"/>
                </a:solidFill>
              </a:rPr>
              <a:t>Quick </a:t>
            </a:r>
            <a:r>
              <a:rPr lang="nl-NL" dirty="0" err="1">
                <a:solidFill>
                  <a:schemeClr val="accent1"/>
                </a:solidFill>
              </a:rPr>
              <a:t>Wins</a:t>
            </a:r>
            <a:r>
              <a:rPr lang="nl-NL" sz="5000" dirty="0">
                <a:solidFill>
                  <a:schemeClr val="accent1"/>
                </a:solidFill>
                <a:latin typeface="Impact"/>
                <a:cs typeface="Impact"/>
              </a:rPr>
              <a:t> </a:t>
            </a:r>
            <a:r>
              <a:rPr lang="nl-NL" sz="5000" dirty="0">
                <a:solidFill>
                  <a:srgbClr val="8AC2E3"/>
                </a:solidFill>
                <a:latin typeface="Impact"/>
                <a:cs typeface="Impact"/>
              </a:rPr>
              <a:t/>
            </a:r>
            <a:br>
              <a:rPr lang="nl-NL" sz="5000" dirty="0">
                <a:solidFill>
                  <a:srgbClr val="8AC2E3"/>
                </a:solidFill>
                <a:latin typeface="Impact"/>
                <a:cs typeface="Impact"/>
              </a:rPr>
            </a:br>
            <a:endParaRPr lang="nl-NL" sz="5000" dirty="0">
              <a:solidFill>
                <a:schemeClr val="accent2"/>
              </a:solidFill>
              <a:latin typeface="Impact"/>
              <a:cs typeface="Impact"/>
            </a:endParaRPr>
          </a:p>
        </p:txBody>
      </p:sp>
      <p:sp>
        <p:nvSpPr>
          <p:cNvPr id="3" name="Tijdelijke aanduiding voor inhoud 2"/>
          <p:cNvSpPr>
            <a:spLocks noGrp="1"/>
          </p:cNvSpPr>
          <p:nvPr>
            <p:ph idx="4294967295"/>
          </p:nvPr>
        </p:nvSpPr>
        <p:spPr>
          <a:xfrm>
            <a:off x="917061" y="1585535"/>
            <a:ext cx="7538357" cy="4351338"/>
          </a:xfrm>
          <a:prstGeom prst="rect">
            <a:avLst/>
          </a:prstGeom>
        </p:spPr>
        <p:txBody>
          <a:bodyPr>
            <a:noAutofit/>
          </a:bodyPr>
          <a:lstStyle/>
          <a:p>
            <a:pPr>
              <a:lnSpc>
                <a:spcPct val="110000"/>
              </a:lnSpc>
              <a:buClr>
                <a:srgbClr val="D93C3D"/>
              </a:buClr>
              <a:buFont typeface="Wingdings" charset="2"/>
              <a:buChar char="§"/>
            </a:pPr>
            <a:r>
              <a:rPr lang="nl-NL" sz="1800" dirty="0">
                <a:latin typeface="+mj-lt"/>
              </a:rPr>
              <a:t>Vloeibaar vet in plaats van vast frituurvet;</a:t>
            </a:r>
          </a:p>
          <a:p>
            <a:pPr>
              <a:lnSpc>
                <a:spcPct val="110000"/>
              </a:lnSpc>
              <a:buClr>
                <a:srgbClr val="D93C3D"/>
              </a:buClr>
              <a:buFont typeface="Wingdings" charset="2"/>
              <a:buChar char="§"/>
            </a:pPr>
            <a:r>
              <a:rPr lang="nl-NL" sz="1800" dirty="0">
                <a:latin typeface="+mj-lt"/>
              </a:rPr>
              <a:t>Ook bruine broodjes aanbieden;</a:t>
            </a:r>
          </a:p>
          <a:p>
            <a:pPr>
              <a:lnSpc>
                <a:spcPct val="110000"/>
              </a:lnSpc>
              <a:buClr>
                <a:srgbClr val="D93C3D"/>
              </a:buClr>
              <a:buFont typeface="Wingdings" charset="2"/>
              <a:buChar char="§"/>
            </a:pPr>
            <a:r>
              <a:rPr lang="nl-NL" sz="1800" dirty="0">
                <a:latin typeface="+mj-lt"/>
              </a:rPr>
              <a:t>Gezondere chips, popcorn en Snack A Jacks;</a:t>
            </a:r>
          </a:p>
          <a:p>
            <a:pPr>
              <a:lnSpc>
                <a:spcPct val="110000"/>
              </a:lnSpc>
              <a:buClr>
                <a:srgbClr val="D93C3D"/>
              </a:buClr>
              <a:buFont typeface="Wingdings" charset="2"/>
              <a:buChar char="§"/>
            </a:pPr>
            <a:r>
              <a:rPr lang="nl-NL" sz="1800" dirty="0">
                <a:latin typeface="+mj-lt"/>
              </a:rPr>
              <a:t>Koeken met meer vezels en kleiner verpakt snoepgoed;</a:t>
            </a:r>
          </a:p>
          <a:p>
            <a:pPr>
              <a:lnSpc>
                <a:spcPct val="110000"/>
              </a:lnSpc>
              <a:buClr>
                <a:srgbClr val="D93C3D"/>
              </a:buClr>
              <a:buFont typeface="Wingdings" charset="2"/>
              <a:buChar char="§"/>
            </a:pPr>
            <a:r>
              <a:rPr lang="nl-NL" sz="1800" dirty="0">
                <a:latin typeface="+mj-lt"/>
              </a:rPr>
              <a:t>Ook minder zoete drankjes en lager alcoholpercentage aanbieden;</a:t>
            </a:r>
          </a:p>
          <a:p>
            <a:pPr>
              <a:lnSpc>
                <a:spcPct val="110000"/>
              </a:lnSpc>
              <a:buClr>
                <a:srgbClr val="D93C3D"/>
              </a:buClr>
              <a:buFont typeface="Wingdings" charset="2"/>
              <a:buChar char="§"/>
            </a:pPr>
            <a:r>
              <a:rPr lang="nl-NL" sz="1800" dirty="0">
                <a:latin typeface="+mj-lt"/>
              </a:rPr>
              <a:t>Gezonde keuze in het zicht en aantrekkelijk geprijsd;</a:t>
            </a:r>
          </a:p>
          <a:p>
            <a:pPr>
              <a:lnSpc>
                <a:spcPct val="110000"/>
              </a:lnSpc>
              <a:buClr>
                <a:srgbClr val="D93C3D"/>
              </a:buClr>
              <a:buFont typeface="Wingdings" charset="2"/>
              <a:buChar char="§"/>
            </a:pPr>
            <a:r>
              <a:rPr lang="nl-NL" sz="1800" dirty="0">
                <a:latin typeface="+mj-lt"/>
              </a:rPr>
              <a:t>Maak gezondere producten leuker voor kinderen. Plak bijvoorbeeld een Elmo-sticker op appels of een smiley op een banaan of presenteer eten in een bepaalde vorm (een hartje of smiley).</a:t>
            </a:r>
          </a:p>
        </p:txBody>
      </p:sp>
      <p:pic>
        <p:nvPicPr>
          <p:cNvPr id="6" name="Picture 5"/>
          <p:cNvPicPr>
            <a:picLocks noChangeAspect="1"/>
          </p:cNvPicPr>
          <p:nvPr/>
        </p:nvPicPr>
        <p:blipFill>
          <a:blip r:embed="rId2"/>
          <a:stretch>
            <a:fillRect/>
          </a:stretch>
        </p:blipFill>
        <p:spPr>
          <a:xfrm>
            <a:off x="7471714" y="1713290"/>
            <a:ext cx="4042753" cy="3405713"/>
          </a:xfrm>
          <a:prstGeom prst="rect">
            <a:avLst/>
          </a:prstGeom>
        </p:spPr>
      </p:pic>
    </p:spTree>
    <p:extLst>
      <p:ext uri="{BB962C8B-B14F-4D97-AF65-F5344CB8AC3E}">
        <p14:creationId xmlns:p14="http://schemas.microsoft.com/office/powerpoint/2010/main" val="560982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p:cNvSpPr txBox="1">
            <a:spLocks/>
          </p:cNvSpPr>
          <p:nvPr/>
        </p:nvSpPr>
        <p:spPr>
          <a:xfrm>
            <a:off x="846265" y="3321404"/>
            <a:ext cx="4467579" cy="2450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sz="3600" dirty="0" smtClean="0">
                <a:latin typeface="+mj-lt"/>
                <a:hlinkClick r:id="rId2"/>
              </a:rPr>
              <a:t>joke@teamfit.nl</a:t>
            </a:r>
            <a:endParaRPr lang="nl-NL" sz="3600" dirty="0">
              <a:latin typeface="+mj-lt"/>
            </a:endParaRPr>
          </a:p>
          <a:p>
            <a:pPr marL="0" indent="0">
              <a:lnSpc>
                <a:spcPct val="110000"/>
              </a:lnSpc>
              <a:buNone/>
            </a:pPr>
            <a:r>
              <a:rPr lang="nl-NL" sz="3600" dirty="0" smtClean="0">
                <a:latin typeface="+mj-lt"/>
                <a:hlinkClick r:id="rId3"/>
              </a:rPr>
              <a:t>www.teamfit.nl</a:t>
            </a:r>
            <a:endParaRPr lang="nl-NL" sz="3600" dirty="0" smtClean="0">
              <a:latin typeface="+mj-lt"/>
            </a:endParaRPr>
          </a:p>
          <a:p>
            <a:pPr marL="0" indent="0">
              <a:lnSpc>
                <a:spcPct val="110000"/>
              </a:lnSpc>
              <a:buNone/>
            </a:pPr>
            <a:endParaRPr lang="nl-NL" sz="1800" dirty="0">
              <a:latin typeface="+mj-lt"/>
            </a:endParaRPr>
          </a:p>
          <a:p>
            <a:pPr marL="0" indent="0">
              <a:lnSpc>
                <a:spcPct val="110000"/>
              </a:lnSpc>
              <a:buNone/>
            </a:pPr>
            <a:endParaRPr lang="nl-NL" sz="1800" dirty="0">
              <a:latin typeface="+mj-lt"/>
            </a:endParaRPr>
          </a:p>
        </p:txBody>
      </p:sp>
      <p:sp>
        <p:nvSpPr>
          <p:cNvPr id="6" name="Titel 1"/>
          <p:cNvSpPr txBox="1">
            <a:spLocks/>
          </p:cNvSpPr>
          <p:nvPr/>
        </p:nvSpPr>
        <p:spPr>
          <a:xfrm>
            <a:off x="841856" y="983544"/>
            <a:ext cx="5272087" cy="2454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000" dirty="0">
                <a:solidFill>
                  <a:schemeClr val="tx2"/>
                </a:solidFill>
                <a:latin typeface="Impact"/>
                <a:cs typeface="Impact"/>
              </a:rPr>
              <a:t>STAP 1</a:t>
            </a:r>
          </a:p>
          <a:p>
            <a:r>
              <a:rPr lang="nl-NL" sz="5000" dirty="0">
                <a:solidFill>
                  <a:schemeClr val="accent2"/>
                </a:solidFill>
                <a:latin typeface="Impact"/>
                <a:cs typeface="Impact"/>
              </a:rPr>
              <a:t>MELD JE CLUB AAN!</a:t>
            </a:r>
          </a:p>
        </p:txBody>
      </p:sp>
      <p:pic>
        <p:nvPicPr>
          <p:cNvPr id="8" name="Picture 7"/>
          <p:cNvPicPr>
            <a:picLocks noChangeAspect="1"/>
          </p:cNvPicPr>
          <p:nvPr/>
        </p:nvPicPr>
        <p:blipFill>
          <a:blip r:embed="rId4"/>
          <a:stretch>
            <a:fillRect/>
          </a:stretch>
        </p:blipFill>
        <p:spPr>
          <a:xfrm>
            <a:off x="6611600" y="1834444"/>
            <a:ext cx="4324512" cy="3513666"/>
          </a:xfrm>
          <a:prstGeom prst="rect">
            <a:avLst/>
          </a:prstGeom>
        </p:spPr>
      </p:pic>
    </p:spTree>
    <p:extLst>
      <p:ext uri="{BB962C8B-B14F-4D97-AF65-F5344CB8AC3E}">
        <p14:creationId xmlns:p14="http://schemas.microsoft.com/office/powerpoint/2010/main" val="827700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YT05ld7e90Y"/>
          <p:cNvPicPr>
            <a:picLocks noRot="1" noChangeAspect="1"/>
          </p:cNvPicPr>
          <p:nvPr>
            <a:videoFile r:link="rId1"/>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514939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normAutofit/>
          </a:bodyPr>
          <a:lstStyle/>
          <a:p>
            <a:r>
              <a:rPr lang="nl-NL" sz="5000" dirty="0">
                <a:solidFill>
                  <a:schemeClr val="accent2"/>
                </a:solidFill>
                <a:latin typeface="Impact"/>
                <a:cs typeface="Impact"/>
              </a:rPr>
              <a:t>En HOE Nu VAN START?!</a:t>
            </a:r>
          </a:p>
        </p:txBody>
      </p:sp>
      <p:sp>
        <p:nvSpPr>
          <p:cNvPr id="4" name="TextBox 3"/>
          <p:cNvSpPr txBox="1"/>
          <p:nvPr/>
        </p:nvSpPr>
        <p:spPr>
          <a:xfrm>
            <a:off x="1062940" y="3148622"/>
            <a:ext cx="10655300" cy="4887249"/>
          </a:xfrm>
          <a:prstGeom prst="rect">
            <a:avLst/>
          </a:prstGeom>
        </p:spPr>
        <p:txBody>
          <a:bodyPr vert="horz" wrap="square" lIns="91440" tIns="45720" rIns="91440" bIns="45720" numCol="5" spcCol="288000" rtlCol="0">
            <a:noAutofit/>
          </a:bodyPr>
          <a:lstStyle/>
          <a:p>
            <a:r>
              <a:rPr lang="nl-NL" sz="2000" b="1" dirty="0">
                <a:latin typeface="Calibri"/>
                <a:cs typeface="Calibri"/>
              </a:rPr>
              <a:t>Stap 1: </a:t>
            </a:r>
          </a:p>
          <a:p>
            <a:r>
              <a:rPr lang="nl-NL" sz="2000" b="1" dirty="0">
                <a:solidFill>
                  <a:schemeClr val="accent2"/>
                </a:solidFill>
                <a:cs typeface="Calibri"/>
              </a:rPr>
              <a:t>Meld je vereniging aan op www.teamfit.nl!</a:t>
            </a:r>
          </a:p>
          <a:p>
            <a:endParaRPr lang="nl-NL" dirty="0">
              <a:latin typeface="+mj-lt"/>
            </a:endParaRPr>
          </a:p>
          <a:p>
            <a:endParaRPr lang="nl-NL" dirty="0">
              <a:latin typeface="+mj-lt"/>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r>
              <a:rPr lang="nl-NL" sz="2000" b="1" dirty="0">
                <a:solidFill>
                  <a:srgbClr val="000000"/>
                </a:solidFill>
                <a:cs typeface="Calibri"/>
              </a:rPr>
              <a:t>Stap 2: </a:t>
            </a:r>
          </a:p>
          <a:p>
            <a:r>
              <a:rPr lang="nl-NL" sz="2000" b="1" dirty="0">
                <a:solidFill>
                  <a:schemeClr val="tx2"/>
                </a:solidFill>
                <a:cs typeface="Calibri"/>
              </a:rPr>
              <a:t>Het eerste adviesgesprek</a:t>
            </a:r>
          </a:p>
          <a:p>
            <a:endParaRPr lang="nl-NL" sz="2000" dirty="0"/>
          </a:p>
          <a:p>
            <a:endParaRPr lang="nl-NL" dirty="0">
              <a:latin typeface="+mj-lt"/>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endParaRPr lang="nl-NL" sz="2000" b="1" dirty="0">
              <a:solidFill>
                <a:srgbClr val="000000"/>
              </a:solidFill>
              <a:cs typeface="Calibri"/>
            </a:endParaRPr>
          </a:p>
          <a:p>
            <a:r>
              <a:rPr lang="nl-NL" sz="2000" b="1" dirty="0">
                <a:solidFill>
                  <a:srgbClr val="000000"/>
                </a:solidFill>
                <a:cs typeface="Calibri"/>
              </a:rPr>
              <a:t>Stap 3: </a:t>
            </a:r>
          </a:p>
          <a:p>
            <a:r>
              <a:rPr lang="nl-NL" sz="2000" b="1" dirty="0">
                <a:solidFill>
                  <a:schemeClr val="accent2"/>
                </a:solidFill>
                <a:cs typeface="Calibri"/>
              </a:rPr>
              <a:t>Stel je team samen</a:t>
            </a:r>
          </a:p>
          <a:p>
            <a:endParaRPr lang="nl-NL" dirty="0">
              <a:latin typeface="+mj-lt"/>
            </a:endParaRPr>
          </a:p>
          <a:p>
            <a:endParaRPr lang="nl-NL" dirty="0">
              <a:latin typeface="+mj-lt"/>
            </a:endParaRPr>
          </a:p>
          <a:p>
            <a:r>
              <a:rPr lang="nl-NL" dirty="0">
                <a:latin typeface="+mj-lt"/>
              </a:rPr>
              <a:t>.  </a:t>
            </a:r>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endParaRPr lang="nl-NL" dirty="0">
              <a:solidFill>
                <a:srgbClr val="D93C3D"/>
              </a:solidFill>
              <a:latin typeface="+mj-lt"/>
            </a:endParaRPr>
          </a:p>
          <a:p>
            <a:r>
              <a:rPr lang="nl-NL" sz="2000" b="1" dirty="0">
                <a:solidFill>
                  <a:srgbClr val="000000"/>
                </a:solidFill>
                <a:latin typeface="Calibri"/>
                <a:cs typeface="Calibri"/>
              </a:rPr>
              <a:t>Stap 4: </a:t>
            </a:r>
          </a:p>
          <a:p>
            <a:r>
              <a:rPr lang="nl-NL" sz="2000" b="1" dirty="0">
                <a:solidFill>
                  <a:schemeClr val="tx2"/>
                </a:solidFill>
                <a:cs typeface="Calibri"/>
              </a:rPr>
              <a:t>De eerste vergadering/ </a:t>
            </a:r>
          </a:p>
          <a:p>
            <a:r>
              <a:rPr lang="nl-NL" sz="2000" b="1" dirty="0">
                <a:solidFill>
                  <a:schemeClr val="tx2"/>
                </a:solidFill>
                <a:cs typeface="Calibri"/>
              </a:rPr>
              <a:t>kick-off</a:t>
            </a:r>
          </a:p>
          <a:p>
            <a:endParaRPr lang="nl-NL" dirty="0">
              <a:latin typeface="+mj-lt"/>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endParaRPr lang="nl-NL" sz="2000" b="1" dirty="0">
              <a:solidFill>
                <a:srgbClr val="000000"/>
              </a:solidFill>
              <a:latin typeface="Calibri"/>
              <a:cs typeface="Calibri"/>
            </a:endParaRPr>
          </a:p>
          <a:p>
            <a:r>
              <a:rPr lang="nl-NL" sz="2000" b="1" dirty="0">
                <a:solidFill>
                  <a:srgbClr val="000000"/>
                </a:solidFill>
                <a:latin typeface="Calibri"/>
                <a:cs typeface="Calibri"/>
              </a:rPr>
              <a:t>Stap 5: </a:t>
            </a:r>
          </a:p>
          <a:p>
            <a:r>
              <a:rPr lang="nl-NL" sz="2000" b="1" dirty="0">
                <a:solidFill>
                  <a:schemeClr val="accent2"/>
                </a:solidFill>
                <a:latin typeface="Calibri"/>
                <a:cs typeface="Calibri"/>
              </a:rPr>
              <a:t>Ga voor </a:t>
            </a:r>
          </a:p>
          <a:p>
            <a:r>
              <a:rPr lang="nl-NL" sz="2000" b="1" dirty="0">
                <a:solidFill>
                  <a:schemeClr val="accent2"/>
                </a:solidFill>
                <a:latin typeface="Calibri"/>
                <a:cs typeface="Calibri"/>
              </a:rPr>
              <a:t>goud!</a:t>
            </a:r>
          </a:p>
          <a:p>
            <a:endParaRPr lang="nl-NL" dirty="0">
              <a:latin typeface="+mj-lt"/>
            </a:endParaRPr>
          </a:p>
          <a:p>
            <a:endParaRPr lang="nl-NL" dirty="0">
              <a:latin typeface="+mj-lt"/>
            </a:endParaRPr>
          </a:p>
        </p:txBody>
      </p:sp>
      <p:pic>
        <p:nvPicPr>
          <p:cNvPr id="7" name="Picture 6"/>
          <p:cNvPicPr>
            <a:picLocks noChangeAspect="1"/>
          </p:cNvPicPr>
          <p:nvPr/>
        </p:nvPicPr>
        <p:blipFill>
          <a:blip r:embed="rId3"/>
          <a:stretch>
            <a:fillRect/>
          </a:stretch>
        </p:blipFill>
        <p:spPr>
          <a:xfrm>
            <a:off x="1901272" y="2614774"/>
            <a:ext cx="1282700" cy="228600"/>
          </a:xfrm>
          <a:prstGeom prst="rect">
            <a:avLst/>
          </a:prstGeom>
        </p:spPr>
      </p:pic>
      <p:pic>
        <p:nvPicPr>
          <p:cNvPr id="8" name="Picture 7"/>
          <p:cNvPicPr>
            <a:picLocks noChangeAspect="1"/>
          </p:cNvPicPr>
          <p:nvPr/>
        </p:nvPicPr>
        <p:blipFill>
          <a:blip r:embed="rId4"/>
          <a:stretch>
            <a:fillRect/>
          </a:stretch>
        </p:blipFill>
        <p:spPr>
          <a:xfrm>
            <a:off x="4186206" y="2653098"/>
            <a:ext cx="1282700" cy="228600"/>
          </a:xfrm>
          <a:prstGeom prst="rect">
            <a:avLst/>
          </a:prstGeom>
        </p:spPr>
      </p:pic>
      <p:pic>
        <p:nvPicPr>
          <p:cNvPr id="9" name="Picture 8"/>
          <p:cNvPicPr>
            <a:picLocks noChangeAspect="1"/>
          </p:cNvPicPr>
          <p:nvPr/>
        </p:nvPicPr>
        <p:blipFill>
          <a:blip r:embed="rId3"/>
          <a:stretch>
            <a:fillRect/>
          </a:stretch>
        </p:blipFill>
        <p:spPr>
          <a:xfrm>
            <a:off x="6254164" y="2672260"/>
            <a:ext cx="1282700" cy="228600"/>
          </a:xfrm>
          <a:prstGeom prst="rect">
            <a:avLst/>
          </a:prstGeom>
        </p:spPr>
      </p:pic>
      <p:pic>
        <p:nvPicPr>
          <p:cNvPr id="10" name="Picture 9"/>
          <p:cNvPicPr>
            <a:picLocks noChangeAspect="1"/>
          </p:cNvPicPr>
          <p:nvPr/>
        </p:nvPicPr>
        <p:blipFill>
          <a:blip r:embed="rId4"/>
          <a:stretch>
            <a:fillRect/>
          </a:stretch>
        </p:blipFill>
        <p:spPr>
          <a:xfrm>
            <a:off x="8437204" y="2689131"/>
            <a:ext cx="1282700" cy="228600"/>
          </a:xfrm>
          <a:prstGeom prst="rect">
            <a:avLst/>
          </a:prstGeom>
        </p:spPr>
      </p:pic>
    </p:spTree>
    <p:extLst>
      <p:ext uri="{BB962C8B-B14F-4D97-AF65-F5344CB8AC3E}">
        <p14:creationId xmlns:p14="http://schemas.microsoft.com/office/powerpoint/2010/main" val="1699904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14" y="0"/>
            <a:ext cx="3276600" cy="3035300"/>
          </a:xfrm>
          <a:prstGeom prst="rect">
            <a:avLst/>
          </a:prstGeom>
        </p:spPr>
      </p:pic>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268" y="901148"/>
            <a:ext cx="6458227" cy="4843670"/>
          </a:xfrm>
          <a:prstGeom prst="rect">
            <a:avLst/>
          </a:prstGeom>
        </p:spPr>
      </p:pic>
    </p:spTree>
    <p:extLst>
      <p:ext uri="{BB962C8B-B14F-4D97-AF65-F5344CB8AC3E}">
        <p14:creationId xmlns:p14="http://schemas.microsoft.com/office/powerpoint/2010/main" val="11213474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47" y="397564"/>
            <a:ext cx="6016487" cy="4512365"/>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304" y="901146"/>
            <a:ext cx="4673600" cy="3505200"/>
          </a:xfrm>
          <a:prstGeom prst="rect">
            <a:avLst/>
          </a:prstGeom>
        </p:spPr>
      </p:pic>
    </p:spTree>
    <p:extLst>
      <p:ext uri="{BB962C8B-B14F-4D97-AF65-F5344CB8AC3E}">
        <p14:creationId xmlns:p14="http://schemas.microsoft.com/office/powerpoint/2010/main" val="53003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680147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2696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41685" y="462740"/>
            <a:ext cx="10737000" cy="530915"/>
          </a:xfrm>
        </p:spPr>
        <p:txBody>
          <a:bodyPr/>
          <a:lstStyle/>
          <a:p>
            <a:r>
              <a:rPr lang="nl-NL" sz="5000" cap="all" dirty="0">
                <a:solidFill>
                  <a:schemeClr val="tx2"/>
                </a:solidFill>
                <a:latin typeface="Impact"/>
                <a:cs typeface="Impact"/>
              </a:rPr>
              <a:t>Quiz</a:t>
            </a:r>
          </a:p>
        </p:txBody>
      </p:sp>
      <p:sp>
        <p:nvSpPr>
          <p:cNvPr id="3" name="Tijdelijke aanduiding voor inhoud 2"/>
          <p:cNvSpPr>
            <a:spLocks noGrp="1"/>
          </p:cNvSpPr>
          <p:nvPr>
            <p:ph idx="1"/>
          </p:nvPr>
        </p:nvSpPr>
        <p:spPr/>
        <p:txBody>
          <a:bodyPr/>
          <a:lstStyle/>
          <a:p>
            <a:pPr marL="0" indent="0">
              <a:lnSpc>
                <a:spcPct val="110000"/>
              </a:lnSpc>
              <a:buNone/>
            </a:pPr>
            <a:r>
              <a:rPr lang="nl-NL" sz="1800" dirty="0">
                <a:latin typeface="+mj-lt"/>
                <a:cs typeface="Arial Narrow"/>
              </a:rPr>
              <a:t>Als je gaat sporten, moet je zorgen dat je van tevoren veel eet. Je lichaam heeft immers brandstof nodig.</a:t>
            </a:r>
          </a:p>
          <a:p>
            <a:pPr>
              <a:lnSpc>
                <a:spcPct val="110000"/>
              </a:lnSpc>
              <a:buClr>
                <a:srgbClr val="D93C3D"/>
              </a:buClr>
              <a:buFont typeface="Wingdings" panose="05000000000000000000" pitchFamily="2" charset="2"/>
              <a:buChar char="§"/>
            </a:pPr>
            <a:r>
              <a:rPr lang="nl-NL" sz="1800" dirty="0">
                <a:latin typeface="+mj-lt"/>
                <a:cs typeface="Arial Narrow"/>
              </a:rPr>
              <a:t>Waar</a:t>
            </a:r>
          </a:p>
          <a:p>
            <a:pPr>
              <a:lnSpc>
                <a:spcPct val="110000"/>
              </a:lnSpc>
              <a:buClr>
                <a:srgbClr val="D93C3D"/>
              </a:buClr>
              <a:buFont typeface="Wingdings" panose="05000000000000000000" pitchFamily="2" charset="2"/>
              <a:buChar char="§"/>
            </a:pPr>
            <a:r>
              <a:rPr lang="nl-NL" sz="1800" dirty="0">
                <a:latin typeface="+mj-lt"/>
                <a:cs typeface="Arial Narrow"/>
              </a:rPr>
              <a:t>Niet waar</a:t>
            </a: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1016371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00B050"/>
                                      </p:to>
                                    </p:animClr>
                                    <p:animClr clrSpc="rgb" dir="cw">
                                      <p:cBhvr>
                                        <p:cTn id="7" dur="500" fill="hold"/>
                                        <p:tgtEl>
                                          <p:spTgt spid="3">
                                            <p:txEl>
                                              <p:pRg st="2" end="2"/>
                                            </p:txEl>
                                          </p:spTgt>
                                        </p:tgtEl>
                                        <p:attrNameLst>
                                          <p:attrName>fillcolor</p:attrName>
                                        </p:attrNameLst>
                                      </p:cBhvr>
                                      <p:to>
                                        <a:srgbClr val="00B05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128263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346451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938370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Tree>
    <p:extLst>
      <p:ext uri="{BB962C8B-B14F-4D97-AF65-F5344CB8AC3E}">
        <p14:creationId xmlns:p14="http://schemas.microsoft.com/office/powerpoint/2010/main" val="12761083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6335533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069795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658494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566193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85119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900" y="0"/>
            <a:ext cx="5143500" cy="6858000"/>
          </a:xfrm>
          <a:prstGeom prst="rect">
            <a:avLst/>
          </a:prstGeom>
        </p:spPr>
      </p:pic>
    </p:spTree>
    <p:extLst>
      <p:ext uri="{BB962C8B-B14F-4D97-AF65-F5344CB8AC3E}">
        <p14:creationId xmlns:p14="http://schemas.microsoft.com/office/powerpoint/2010/main" val="1561323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5000" cap="all" dirty="0">
                <a:solidFill>
                  <a:schemeClr val="tx2"/>
                </a:solidFill>
                <a:latin typeface="Impact"/>
                <a:cs typeface="Impact"/>
              </a:rPr>
              <a:t>Quiz</a:t>
            </a:r>
          </a:p>
        </p:txBody>
      </p:sp>
      <p:sp>
        <p:nvSpPr>
          <p:cNvPr id="3" name="Tijdelijke aanduiding voor inhoud 2"/>
          <p:cNvSpPr>
            <a:spLocks noGrp="1"/>
          </p:cNvSpPr>
          <p:nvPr>
            <p:ph idx="1"/>
          </p:nvPr>
        </p:nvSpPr>
        <p:spPr/>
        <p:txBody>
          <a:bodyPr/>
          <a:lstStyle/>
          <a:p>
            <a:pPr marL="0" indent="0">
              <a:lnSpc>
                <a:spcPct val="110000"/>
              </a:lnSpc>
              <a:buClr>
                <a:srgbClr val="D93C3D"/>
              </a:buClr>
              <a:buNone/>
            </a:pPr>
            <a:r>
              <a:rPr lang="nl-NL" sz="1800" dirty="0">
                <a:latin typeface="+mj-lt"/>
                <a:cs typeface="Arial Narrow"/>
              </a:rPr>
              <a:t>Na het sporten mag je alles eten, omdat je veel calorieën hebt verbrand. </a:t>
            </a:r>
          </a:p>
          <a:p>
            <a:pPr>
              <a:lnSpc>
                <a:spcPct val="110000"/>
              </a:lnSpc>
              <a:buClr>
                <a:srgbClr val="D93C3D"/>
              </a:buClr>
              <a:buFont typeface="Wingdings" panose="05000000000000000000" pitchFamily="2" charset="2"/>
              <a:buChar char="§"/>
            </a:pPr>
            <a:r>
              <a:rPr lang="nl-NL" sz="1800" dirty="0">
                <a:latin typeface="+mj-lt"/>
                <a:cs typeface="Arial Narrow"/>
              </a:rPr>
              <a:t>Waar </a:t>
            </a:r>
          </a:p>
          <a:p>
            <a:pPr>
              <a:lnSpc>
                <a:spcPct val="110000"/>
              </a:lnSpc>
              <a:buClr>
                <a:srgbClr val="D93C3D"/>
              </a:buClr>
              <a:buFont typeface="Wingdings" panose="05000000000000000000" pitchFamily="2" charset="2"/>
              <a:buChar char="§"/>
            </a:pPr>
            <a:r>
              <a:rPr lang="nl-NL" sz="1800" dirty="0">
                <a:latin typeface="+mj-lt"/>
                <a:cs typeface="Arial Narrow"/>
              </a:rPr>
              <a:t>Niet waar</a:t>
            </a:r>
          </a:p>
          <a:p>
            <a:endParaRPr lang="nl-NL" dirty="0"/>
          </a:p>
        </p:txBody>
      </p:sp>
    </p:spTree>
    <p:extLst>
      <p:ext uri="{BB962C8B-B14F-4D97-AF65-F5344CB8AC3E}">
        <p14:creationId xmlns:p14="http://schemas.microsoft.com/office/powerpoint/2010/main" val="1754814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00B050"/>
                                      </p:to>
                                    </p:animClr>
                                    <p:animClr clrSpc="rgb" dir="cw">
                                      <p:cBhvr>
                                        <p:cTn id="7" dur="500" fill="hold"/>
                                        <p:tgtEl>
                                          <p:spTgt spid="3">
                                            <p:txEl>
                                              <p:pRg st="2" end="2"/>
                                            </p:txEl>
                                          </p:spTgt>
                                        </p:tgtEl>
                                        <p:attrNameLst>
                                          <p:attrName>fillcolor</p:attrName>
                                        </p:attrNameLst>
                                      </p:cBhvr>
                                      <p:to>
                                        <a:srgbClr val="00B05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5000" cap="all" dirty="0">
                <a:solidFill>
                  <a:schemeClr val="tx2"/>
                </a:solidFill>
                <a:latin typeface="Impact"/>
                <a:cs typeface="Impact"/>
              </a:rPr>
              <a:t>Quiz</a:t>
            </a:r>
          </a:p>
        </p:txBody>
      </p:sp>
      <p:sp>
        <p:nvSpPr>
          <p:cNvPr id="3" name="Tijdelijke aanduiding voor inhoud 2"/>
          <p:cNvSpPr>
            <a:spLocks noGrp="1"/>
          </p:cNvSpPr>
          <p:nvPr>
            <p:ph idx="1"/>
          </p:nvPr>
        </p:nvSpPr>
        <p:spPr/>
        <p:txBody>
          <a:bodyPr/>
          <a:lstStyle/>
          <a:p>
            <a:pPr marL="0" indent="0">
              <a:lnSpc>
                <a:spcPct val="110000"/>
              </a:lnSpc>
              <a:buClr>
                <a:srgbClr val="D93C3D"/>
              </a:buClr>
              <a:buNone/>
            </a:pPr>
            <a:r>
              <a:rPr lang="nl-NL" sz="1800" dirty="0">
                <a:latin typeface="+mj-lt"/>
                <a:cs typeface="Arial Narrow"/>
              </a:rPr>
              <a:t>Als je sport of hebt gesport, kan je het beste een sportdrankje nemen voor herstel en dorst.</a:t>
            </a:r>
          </a:p>
          <a:p>
            <a:pPr>
              <a:lnSpc>
                <a:spcPct val="110000"/>
              </a:lnSpc>
              <a:buClr>
                <a:srgbClr val="D93C3D"/>
              </a:buClr>
              <a:buFont typeface="Wingdings" panose="05000000000000000000" pitchFamily="2" charset="2"/>
              <a:buChar char="§"/>
            </a:pPr>
            <a:r>
              <a:rPr lang="nl-NL" sz="1800" dirty="0">
                <a:latin typeface="+mj-lt"/>
                <a:cs typeface="Arial Narrow"/>
              </a:rPr>
              <a:t>Waar </a:t>
            </a:r>
          </a:p>
          <a:p>
            <a:pPr>
              <a:lnSpc>
                <a:spcPct val="110000"/>
              </a:lnSpc>
              <a:buClr>
                <a:srgbClr val="D93C3D"/>
              </a:buClr>
              <a:buFont typeface="Wingdings" panose="05000000000000000000" pitchFamily="2" charset="2"/>
              <a:buChar char="§"/>
            </a:pPr>
            <a:r>
              <a:rPr lang="nl-NL" sz="1800" dirty="0">
                <a:latin typeface="+mj-lt"/>
                <a:cs typeface="Arial Narrow"/>
              </a:rPr>
              <a:t>Niet waar</a:t>
            </a:r>
          </a:p>
          <a:p>
            <a:endParaRPr lang="nl-NL" dirty="0"/>
          </a:p>
        </p:txBody>
      </p:sp>
    </p:spTree>
    <p:extLst>
      <p:ext uri="{BB962C8B-B14F-4D97-AF65-F5344CB8AC3E}">
        <p14:creationId xmlns:p14="http://schemas.microsoft.com/office/powerpoint/2010/main" val="699474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00B050"/>
                                      </p:to>
                                    </p:animClr>
                                    <p:animClr clrSpc="rgb" dir="cw">
                                      <p:cBhvr>
                                        <p:cTn id="7" dur="500" fill="hold"/>
                                        <p:tgtEl>
                                          <p:spTgt spid="3">
                                            <p:txEl>
                                              <p:pRg st="2" end="2"/>
                                            </p:txEl>
                                          </p:spTgt>
                                        </p:tgtEl>
                                        <p:attrNameLst>
                                          <p:attrName>fillcolor</p:attrName>
                                        </p:attrNameLst>
                                      </p:cBhvr>
                                      <p:to>
                                        <a:srgbClr val="00B05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41685" y="463888"/>
            <a:ext cx="10737000" cy="530915"/>
          </a:xfrm>
        </p:spPr>
        <p:txBody>
          <a:bodyPr/>
          <a:lstStyle/>
          <a:p>
            <a:r>
              <a:rPr lang="nl-NL" sz="5000" cap="all" dirty="0">
                <a:solidFill>
                  <a:schemeClr val="tx2"/>
                </a:solidFill>
                <a:latin typeface="Impact"/>
                <a:cs typeface="Impact"/>
              </a:rPr>
              <a:t>Quiz</a:t>
            </a:r>
          </a:p>
        </p:txBody>
      </p:sp>
      <p:sp>
        <p:nvSpPr>
          <p:cNvPr id="3" name="Tijdelijke aanduiding voor inhoud 2"/>
          <p:cNvSpPr>
            <a:spLocks noGrp="1"/>
          </p:cNvSpPr>
          <p:nvPr>
            <p:ph idx="1"/>
          </p:nvPr>
        </p:nvSpPr>
        <p:spPr>
          <a:xfrm>
            <a:off x="741685" y="1856975"/>
            <a:ext cx="10737000" cy="2000548"/>
          </a:xfrm>
        </p:spPr>
        <p:txBody>
          <a:bodyPr/>
          <a:lstStyle/>
          <a:p>
            <a:pPr marL="0" indent="0">
              <a:lnSpc>
                <a:spcPct val="110000"/>
              </a:lnSpc>
              <a:buClr>
                <a:srgbClr val="D93C3D"/>
              </a:buClr>
              <a:buFont typeface="Arial" panose="020B0604020202020204" pitchFamily="34" charset="0"/>
              <a:buNone/>
            </a:pPr>
            <a:r>
              <a:rPr lang="nl-NL" sz="1800" dirty="0">
                <a:latin typeface="+mj-lt"/>
                <a:cs typeface="Arial Narrow"/>
              </a:rPr>
              <a:t>In een tenniskantine wordt relatief gezien meer bier gedronken dan in een voetbalkantine.</a:t>
            </a:r>
          </a:p>
          <a:p>
            <a:pPr>
              <a:lnSpc>
                <a:spcPct val="110000"/>
              </a:lnSpc>
              <a:buClr>
                <a:srgbClr val="D93C3D"/>
              </a:buClr>
              <a:buFont typeface="Wingdings" panose="05000000000000000000" pitchFamily="2" charset="2"/>
              <a:buChar char="§"/>
            </a:pPr>
            <a:r>
              <a:rPr lang="nl-NL" sz="1800" dirty="0">
                <a:latin typeface="+mj-lt"/>
                <a:cs typeface="Arial Narrow"/>
              </a:rPr>
              <a:t>Feit</a:t>
            </a:r>
            <a:endParaRPr lang="nl-NL" sz="1800" dirty="0"/>
          </a:p>
          <a:p>
            <a:pPr>
              <a:lnSpc>
                <a:spcPct val="110000"/>
              </a:lnSpc>
              <a:buClr>
                <a:srgbClr val="D93C3D"/>
              </a:buClr>
              <a:buFont typeface="Wingdings" panose="05000000000000000000" pitchFamily="2" charset="2"/>
              <a:buChar char="§"/>
            </a:pPr>
            <a:r>
              <a:rPr lang="nl-NL" sz="1800" dirty="0">
                <a:latin typeface="+mj-lt"/>
                <a:cs typeface="Arial Narrow"/>
              </a:rPr>
              <a:t>Fabel </a:t>
            </a:r>
          </a:p>
        </p:txBody>
      </p:sp>
    </p:spTree>
    <p:extLst>
      <p:ext uri="{BB962C8B-B14F-4D97-AF65-F5344CB8AC3E}">
        <p14:creationId xmlns:p14="http://schemas.microsoft.com/office/powerpoint/2010/main" val="466360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B050"/>
                                      </p:to>
                                    </p:animClr>
                                    <p:animClr clrSpc="rgb" dir="cw">
                                      <p:cBhvr>
                                        <p:cTn id="7" dur="500" fill="hold"/>
                                        <p:tgtEl>
                                          <p:spTgt spid="3">
                                            <p:txEl>
                                              <p:pRg st="1" end="1"/>
                                            </p:txEl>
                                          </p:spTgt>
                                        </p:tgtEl>
                                        <p:attrNameLst>
                                          <p:attrName>fillcolor</p:attrName>
                                        </p:attrNameLst>
                                      </p:cBhvr>
                                      <p:to>
                                        <a:srgbClr val="00B05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Aangepast 1">
      <a:dk1>
        <a:sysClr val="windowText" lastClr="000000"/>
      </a:dk1>
      <a:lt1>
        <a:srgbClr val="FFFFFF"/>
      </a:lt1>
      <a:dk2>
        <a:srgbClr val="87C9E9"/>
      </a:dk2>
      <a:lt2>
        <a:srgbClr val="FFFFFF"/>
      </a:lt2>
      <a:accent1>
        <a:srgbClr val="87C9E9"/>
      </a:accent1>
      <a:accent2>
        <a:srgbClr val="E8564F"/>
      </a:accent2>
      <a:accent3>
        <a:srgbClr val="F58349"/>
      </a:accent3>
      <a:accent4>
        <a:srgbClr val="E1BB96"/>
      </a:accent4>
      <a:accent5>
        <a:srgbClr val="B8DB9C"/>
      </a:accent5>
      <a:accent6>
        <a:srgbClr val="FFD56C"/>
      </a:accent6>
      <a:hlink>
        <a:srgbClr val="000000"/>
      </a:hlink>
      <a:folHlink>
        <a:srgbClr val="000000"/>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lnSpc>
            <a:spcPct val="110000"/>
          </a:lnSpc>
          <a:buNone/>
          <a:defRPr sz="2400" dirty="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c353c81-8b55-43bd-94c7-97be93bdb9d6"/>
    <JOGG-jaar xmlns="1c353c81-8b55-43bd-94c7-97be93bdb9d6" xsi:nil="true"/>
    <p4a056119ead4f1ea867dc03e58db0de xmlns="1c353c81-8b55-43bd-94c7-97be93bdb9d6">
      <Terms xmlns="http://schemas.microsoft.com/office/infopath/2007/PartnerControls"/>
    </p4a056119ead4f1ea867dc03e58db0de>
    <h4329a109cea4116bcf4577111e7e7db xmlns="1c353c81-8b55-43bd-94c7-97be93bdb9d6">
      <Terms xmlns="http://schemas.microsoft.com/office/infopath/2007/PartnerControls"/>
    </h4329a109cea4116bcf4577111e7e7db>
    <TaxKeywordTaxHTField xmlns="1c353c81-8b55-43bd-94c7-97be93bdb9d6">
      <Terms xmlns="http://schemas.microsoft.com/office/infopath/2007/PartnerControl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JOGG-document" ma:contentTypeID="0x010100F9D7FD09D8A2054C9AE9369CA385407A00CDDB12AE568BA14080992CDC55282F58" ma:contentTypeVersion="20" ma:contentTypeDescription="" ma:contentTypeScope="" ma:versionID="79e9681f15489ec33731d1defe169910">
  <xsd:schema xmlns:xsd="http://www.w3.org/2001/XMLSchema" xmlns:xs="http://www.w3.org/2001/XMLSchema" xmlns:p="http://schemas.microsoft.com/office/2006/metadata/properties" xmlns:ns2="1c353c81-8b55-43bd-94c7-97be93bdb9d6" targetNamespace="http://schemas.microsoft.com/office/2006/metadata/properties" ma:root="true" ma:fieldsID="3515c6ddae03d0016806aca5f14441bd" ns2:_="">
    <xsd:import namespace="1c353c81-8b55-43bd-94c7-97be93bdb9d6"/>
    <xsd:element name="properties">
      <xsd:complexType>
        <xsd:sequence>
          <xsd:element name="documentManagement">
            <xsd:complexType>
              <xsd:all>
                <xsd:element ref="ns2:JOGG-jaar" minOccurs="0"/>
                <xsd:element ref="ns2:TaxCatchAll" minOccurs="0"/>
                <xsd:element ref="ns2:TaxCatchAllLabel" minOccurs="0"/>
                <xsd:element ref="ns2:p4a056119ead4f1ea867dc03e58db0de" minOccurs="0"/>
                <xsd:element ref="ns2:h4329a109cea4116bcf4577111e7e7db" minOccurs="0"/>
                <xsd:element ref="ns2:SharedWithUsers" minOccurs="0"/>
                <xsd:element ref="ns2:SharedWithDetails" minOccurs="0"/>
                <xsd:element ref="ns2:TaxKeywordTaxHTField"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53c81-8b55-43bd-94c7-97be93bdb9d6" elementFormDefault="qualified">
    <xsd:import namespace="http://schemas.microsoft.com/office/2006/documentManagement/types"/>
    <xsd:import namespace="http://schemas.microsoft.com/office/infopath/2007/PartnerControls"/>
    <xsd:element name="JOGG-jaar" ma:index="5" nillable="true" ma:displayName="JOGG-jaar" ma:format="Dropdown" ma:internalName="JOGG_x002d_ja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TaxCatchAll" ma:index="7" nillable="true" ma:displayName="Taxonomy Catch All Column" ma:description="" ma:hidden="true" ma:list="{1b7c5680-7d6c-46f2-9cbe-ba21f2e45e17}" ma:internalName="TaxCatchAll" ma:showField="CatchAllData" ma:web="1c353c81-8b55-43bd-94c7-97be93bdb9d6">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description="" ma:hidden="true" ma:list="{1b7c5680-7d6c-46f2-9cbe-ba21f2e45e17}" ma:internalName="TaxCatchAllLabel" ma:readOnly="true" ma:showField="CatchAllDataLabel" ma:web="1c353c81-8b55-43bd-94c7-97be93bdb9d6">
      <xsd:complexType>
        <xsd:complexContent>
          <xsd:extension base="dms:MultiChoiceLookup">
            <xsd:sequence>
              <xsd:element name="Value" type="dms:Lookup" maxOccurs="unbounded" minOccurs="0" nillable="true"/>
            </xsd:sequence>
          </xsd:extension>
        </xsd:complexContent>
      </xsd:complexType>
    </xsd:element>
    <xsd:element name="p4a056119ead4f1ea867dc03e58db0de" ma:index="9" nillable="true" ma:taxonomy="true" ma:internalName="p4a056119ead4f1ea867dc03e58db0de" ma:taxonomyFieldName="JOGG_x002d_programma" ma:displayName="JOGG-programma" ma:readOnly="false" ma:default="" ma:fieldId="{94a05611-9ead-4f1e-a867-dc03e58db0de}" ma:sspId="d5e7bb2a-567a-4127-a16e-7d25c9651b0e" ma:termSetId="ed1c9c33-860d-49c2-85e3-22154253f51f" ma:anchorId="00000000-0000-0000-0000-000000000000" ma:open="true" ma:isKeyword="false">
      <xsd:complexType>
        <xsd:sequence>
          <xsd:element ref="pc:Terms" minOccurs="0" maxOccurs="1"/>
        </xsd:sequence>
      </xsd:complexType>
    </xsd:element>
    <xsd:element name="h4329a109cea4116bcf4577111e7e7db" ma:index="13" nillable="true" ma:taxonomy="true" ma:internalName="h4329a109cea4116bcf4577111e7e7db" ma:taxonomyFieldName="JOGG_x002d_kenmerk" ma:displayName="JOGG-aanpak" ma:readOnly="false" ma:default="" ma:fieldId="{14329a10-9cea-4116-bcf4-577111e7e7db}" ma:sspId="d5e7bb2a-567a-4127-a16e-7d25c9651b0e" ma:termSetId="919a7460-8d0d-459a-8fc5-5a901682418b" ma:anchorId="00000000-0000-0000-0000-000000000000" ma:open="true" ma:isKeyword="false">
      <xsd:complexType>
        <xsd:sequence>
          <xsd:element ref="pc:Terms" minOccurs="0" maxOccurs="1"/>
        </xsd:sequence>
      </xsd:complexType>
    </xsd:element>
    <xsd:element name="SharedWithUsers" ma:index="15"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description="" ma:internalName="SharedWithDetails" ma:readOnly="true">
      <xsd:simpleType>
        <xsd:restriction base="dms:Note">
          <xsd:maxLength value="255"/>
        </xsd:restriction>
      </xsd:simpleType>
    </xsd:element>
    <xsd:element name="TaxKeywordTaxHTField" ma:index="17" nillable="true" ma:taxonomy="true" ma:internalName="TaxKeywordTaxHTField" ma:taxonomyFieldName="TaxKeyword" ma:displayName="JOGG-label" ma:fieldId="{23f27201-bee3-471e-b2e7-b64fd8b7ca38}" ma:taxonomyMulti="true" ma:sspId="d5e7bb2a-567a-4127-a16e-7d25c9651b0e" ma:termSetId="00000000-0000-0000-0000-000000000000" ma:anchorId="00000000-0000-0000-0000-000000000000" ma:open="true" ma:isKeyword="true">
      <xsd:complexType>
        <xsd:sequence>
          <xsd:element ref="pc:Terms" minOccurs="0" maxOccurs="1"/>
        </xsd:sequence>
      </xsd:complexType>
    </xsd:element>
    <xsd:element name="LastSharedByUser" ma:index="19" nillable="true" ma:displayName="Laatst gedeeld, per gebruiker" ma:description="" ma:internalName="LastSharedByUser" ma:readOnly="true">
      <xsd:simpleType>
        <xsd:restriction base="dms:Note">
          <xsd:maxLength value="255"/>
        </xsd:restriction>
      </xsd:simpleType>
    </xsd:element>
    <xsd:element name="LastSharedByTime" ma:index="20" nillable="true" ma:displayName="Laatst gedeeld, per tijdstip"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7F3830-B489-4CB3-9F28-26F2C006A0DF}">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1c353c81-8b55-43bd-94c7-97be93bdb9d6"/>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EF1D2C5-5F90-4FAD-A787-09D1EE294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53c81-8b55-43bd-94c7-97be93bdb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CFBE4F-9FBC-4331-A5A6-085AB8561A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12490</TotalTime>
  <Words>2838</Words>
  <Application>Microsoft Macintosh PowerPoint</Application>
  <PresentationFormat>Breedbeeld</PresentationFormat>
  <Paragraphs>421</Paragraphs>
  <Slides>69</Slides>
  <Notes>28</Notes>
  <HiddenSlides>30</HiddenSlides>
  <MMClips>3</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69</vt:i4>
      </vt:variant>
    </vt:vector>
  </HeadingPairs>
  <TitlesOfParts>
    <vt:vector size="78" baseType="lpstr">
      <vt:lpstr>Arial Narrow</vt:lpstr>
      <vt:lpstr>Calibri</vt:lpstr>
      <vt:lpstr>Calibri Light</vt:lpstr>
      <vt:lpstr>Frutiger-Light</vt:lpstr>
      <vt:lpstr>Impact</vt:lpstr>
      <vt:lpstr>ＭＳ Ｐゴシック</vt:lpstr>
      <vt:lpstr>Wingdings</vt:lpstr>
      <vt:lpstr>Arial</vt:lpstr>
      <vt:lpstr>Kantoorthema</vt:lpstr>
      <vt:lpstr>   Instructie </vt:lpstr>
      <vt:lpstr>Voorst  14 sep 2017</vt:lpstr>
      <vt:lpstr>INHOUD</vt:lpstr>
      <vt:lpstr>WAT IS  TEAM:FIT?</vt:lpstr>
      <vt:lpstr>PowerPoint-presentatie</vt:lpstr>
      <vt:lpstr>Quiz</vt:lpstr>
      <vt:lpstr>Quiz</vt:lpstr>
      <vt:lpstr>Quiz</vt:lpstr>
      <vt:lpstr>Quiz</vt:lpstr>
      <vt:lpstr>Waarom meedoen? </vt:lpstr>
      <vt:lpstr>PowerPoint-presentatie</vt:lpstr>
      <vt:lpstr>HOE  VAN  START? </vt:lpstr>
      <vt:lpstr>PowerPoint-presentatie</vt:lpstr>
      <vt:lpstr>PowerPoint-presentatie</vt:lpstr>
      <vt:lpstr>PowerPoint-presentatie</vt:lpstr>
      <vt:lpstr>PowerPoint-presentatie</vt:lpstr>
      <vt:lpstr>PowerPoint-presentatie</vt:lpstr>
      <vt:lpstr>INTRODUCTIE  DRIE THEMA’S</vt:lpstr>
      <vt:lpstr>PowerPoint-presentatie</vt:lpstr>
      <vt:lpstr>Team:Fit &amp;  JOUW VERENIGING</vt:lpstr>
      <vt:lpstr>PowerPoint-presentatie</vt:lpstr>
      <vt:lpstr>PowerPoint-presentatie</vt:lpstr>
      <vt:lpstr>Borging in Organisatie </vt:lpstr>
      <vt:lpstr>Borging in activiteiten </vt:lpstr>
      <vt:lpstr>Uitgangspunten Plan van Aanpak</vt:lpstr>
      <vt:lpstr>Onderwerpen Plan van Aanpak</vt:lpstr>
      <vt:lpstr>PowerPoint-presentatie</vt:lpstr>
      <vt:lpstr>PowerPoint-presentatie</vt:lpstr>
      <vt:lpstr>PowerPoint-presentatie</vt:lpstr>
      <vt:lpstr>PowerPoint-presentatie</vt:lpstr>
      <vt:lpstr>De basis  </vt:lpstr>
      <vt:lpstr>PowerPoint-presentatie</vt:lpstr>
      <vt:lpstr>PowerPoint-presentatie</vt:lpstr>
      <vt:lpstr>PowerPoint-presentatie</vt:lpstr>
      <vt:lpstr>PowerPoint-presentatie</vt:lpstr>
      <vt:lpstr>PowerPoint-presentatie</vt:lpstr>
      <vt:lpstr>Prominente  plaats</vt:lpstr>
      <vt:lpstr>PowerPoint-presentatie</vt:lpstr>
      <vt:lpstr>PowerPoint-presentatie</vt:lpstr>
      <vt:lpstr>PowerPoint-presentatie</vt:lpstr>
      <vt:lpstr>Enkele kantine-Cijfers uit de praktijk </vt:lpstr>
      <vt:lpstr>PowerPoint-presentatie</vt:lpstr>
      <vt:lpstr>PowerPoint-presentatie</vt:lpstr>
      <vt:lpstr>PowerPoint-presentatie</vt:lpstr>
      <vt:lpstr>PowerPoint-presentatie</vt:lpstr>
      <vt:lpstr>PowerPoint-presentatie</vt:lpstr>
      <vt:lpstr>PowerPoint-presentatie</vt:lpstr>
      <vt:lpstr>PowerPoint-presentatie</vt:lpstr>
      <vt:lpstr>GEZONDE  FINANCIËN</vt:lpstr>
      <vt:lpstr>Gezonde keuze zichtbaar maken en prijsstelling</vt:lpstr>
      <vt:lpstr>Samenwerkingspartners en lokale leveranciers. wat kunnen ze voor je doen?</vt:lpstr>
      <vt:lpstr>Quick Wins  </vt:lpstr>
      <vt:lpstr>PowerPoint-presentatie</vt:lpstr>
      <vt:lpstr>PowerPoint-presentatie</vt:lpstr>
      <vt:lpstr>En HOE Nu VAN START?!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jogg</dc:creator>
  <cp:keywords/>
  <dc:description/>
  <cp:lastModifiedBy>Joke Davio</cp:lastModifiedBy>
  <cp:revision>153</cp:revision>
  <dcterms:created xsi:type="dcterms:W3CDTF">2016-08-01T13:35:10Z</dcterms:created>
  <dcterms:modified xsi:type="dcterms:W3CDTF">2017-09-13T17:05:15Z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0x010100F9D7FD09D8A2054C9AE9369CA385407A00CDDB12AE568BA14080992CDC55282F58</vt:lpwstr>
  </property>
  <property fmtid="{D5CDD505-2E9C-101B-9397-08002B2CF9AE}" pid="3" name="TaxKeyword">
    <vt:lpwstr/>
  </property>
  <property fmtid="{D5CDD505-2E9C-101B-9397-08002B2CF9AE}" pid="4" name="JOGG-kenmerk">
    <vt:lpwstr/>
  </property>
  <property fmtid="{D5CDD505-2E9C-101B-9397-08002B2CF9AE}" pid="5" name="JOGG-programma">
    <vt:lpwstr/>
  </property>
</Properties>
</file>